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72" r:id="rId5"/>
    <p:sldId id="257" r:id="rId6"/>
    <p:sldId id="258" r:id="rId7"/>
    <p:sldId id="259" r:id="rId8"/>
    <p:sldId id="260" r:id="rId9"/>
    <p:sldId id="261" r:id="rId10"/>
    <p:sldId id="262" r:id="rId11"/>
    <p:sldId id="263" r:id="rId12"/>
    <p:sldId id="264" r:id="rId13"/>
    <p:sldId id="265" r:id="rId14"/>
    <p:sldId id="267" r:id="rId15"/>
    <p:sldId id="288" r:id="rId16"/>
    <p:sldId id="289" r:id="rId17"/>
    <p:sldId id="268" r:id="rId18"/>
    <p:sldId id="269" r:id="rId19"/>
    <p:sldId id="290" r:id="rId20"/>
    <p:sldId id="270" r:id="rId21"/>
    <p:sldId id="291" r:id="rId22"/>
    <p:sldId id="294" r:id="rId23"/>
    <p:sldId id="293"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271" r:id="rId37"/>
  </p:sldIdLst>
  <p:sldSz cx="14630400" cy="8229600"/>
  <p:notesSz cx="8229600" cy="14630400"/>
  <p:embeddedFontLst>
    <p:embeddedFont>
      <p:font typeface="Barlow" panose="00000500000000000000" pitchFamily="34" charset="0"/>
      <p:regular r:id="rId41"/>
      <p:bold r:id="rId42"/>
    </p:embeddedFont>
    <p:embeddedFont>
      <p:font typeface="Barlow" panose="00000500000000000000" pitchFamily="34" charset="-122"/>
      <p:regular r:id="rId43"/>
    </p:embeddedFont>
    <p:embeddedFont>
      <p:font typeface="Barlow" panose="00000500000000000000" pitchFamily="34" charset="-120"/>
      <p:regular r:id="rId44"/>
    </p:embeddedFont>
    <p:embeddedFont>
      <p:font typeface="Montserrat" panose="00000500000000000000" pitchFamily="34" charset="0"/>
      <p:regular r:id="rId45"/>
      <p:bold r:id="rId46"/>
    </p:embeddedFont>
    <p:embeddedFont>
      <p:font typeface="Montserrat" panose="00000500000000000000" pitchFamily="34" charset="-122"/>
      <p:regular r:id="rId47"/>
    </p:embeddedFont>
    <p:embeddedFont>
      <p:font typeface="Montserrat" panose="00000500000000000000" pitchFamily="34" charset="-120"/>
      <p:regular r:id="rId48"/>
    </p:embeddedFont>
    <p:embeddedFont>
      <p:font typeface="Calibri" panose="020F0502020204030204" charset="0"/>
      <p:regular r:id="rId49"/>
      <p:bold r:id="rId50"/>
      <p:italic r:id="rId51"/>
      <p:boldItalic r:id="rId5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5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font" Target="fonts/font12.fntdata"/><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slide" Target="slides/slide2.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hyperlink" Target="https://github.com/Theachiever05/An-Efficient-Spam-detectection-techniques-for-IOT-devices-using-MachineLearning/tree/main"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239010" y="2381250"/>
            <a:ext cx="10920095" cy="2486660"/>
          </a:xfrm>
          <a:prstGeom prst="rect">
            <a:avLst/>
          </a:prstGeom>
          <a:noFill/>
        </p:spPr>
        <p:txBody>
          <a:bodyPr wrap="square" lIns="0" tIns="0" rIns="0" bIns="0" rtlCol="0" anchor="t"/>
          <a:lstStyle/>
          <a:p>
            <a:pPr marL="0" indent="0">
              <a:lnSpc>
                <a:spcPts val="7500"/>
              </a:lnSpc>
              <a:buNone/>
            </a:pPr>
            <a:r>
              <a:rPr lang="en-US" sz="6000" b="1" dirty="0">
                <a:solidFill>
                  <a:srgbClr val="7068F4"/>
                </a:solidFill>
                <a:latin typeface="Barlow" panose="00000500000000000000" pitchFamily="34" charset="0"/>
                <a:ea typeface="Barlow" panose="00000500000000000000" pitchFamily="34" charset="-122"/>
                <a:cs typeface="Barlow" panose="00000500000000000000" pitchFamily="34" charset="-120"/>
              </a:rPr>
              <a:t>An Efficient Spam Detection Technique for IoT Devices using Machine Learning </a:t>
            </a:r>
            <a:endParaRPr lang="en-US" sz="6000" dirty="0"/>
          </a:p>
        </p:txBody>
      </p:sp>
      <p:sp>
        <p:nvSpPr>
          <p:cNvPr id="4" name="Text 1"/>
          <p:cNvSpPr/>
          <p:nvPr/>
        </p:nvSpPr>
        <p:spPr>
          <a:xfrm>
            <a:off x="9944100" y="6255385"/>
            <a:ext cx="4045585" cy="1397000"/>
          </a:xfrm>
          <a:prstGeom prst="rect">
            <a:avLst/>
          </a:prstGeom>
          <a:noFill/>
        </p:spPr>
        <p:txBody>
          <a:bodyPr wrap="square" lIns="0" tIns="0" rIns="0" bIns="0" rtlCol="0" anchor="t"/>
          <a:lstStyle/>
          <a:p>
            <a:pPr marL="0" indent="0">
              <a:lnSpc>
                <a:spcPts val="2650"/>
              </a:lnSpc>
              <a:buNone/>
            </a:pPr>
            <a:r>
              <a:rPr lang="en-US" sz="16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under the esteemed guidance of : 
Mr.G.Pavan Kumar
(Assistant Professor)</a:t>
            </a:r>
            <a:endParaRPr lang="en-US" sz="1650" dirty="0"/>
          </a:p>
        </p:txBody>
      </p:sp>
      <p:sp>
        <p:nvSpPr>
          <p:cNvPr id="5" name="Text 2"/>
          <p:cNvSpPr/>
          <p:nvPr/>
        </p:nvSpPr>
        <p:spPr>
          <a:xfrm>
            <a:off x="1393825" y="5967095"/>
            <a:ext cx="5567045" cy="1684655"/>
          </a:xfrm>
          <a:prstGeom prst="rect">
            <a:avLst/>
          </a:prstGeom>
          <a:noFill/>
        </p:spPr>
        <p:txBody>
          <a:bodyPr wrap="square" lIns="0" tIns="0" rIns="0" bIns="0" rtlCol="0" anchor="t"/>
          <a:lstStyle/>
          <a:p>
            <a:pPr marL="0" indent="0">
              <a:lnSpc>
                <a:spcPts val="2650"/>
              </a:lnSpc>
              <a:buNone/>
            </a:pPr>
            <a:r>
              <a:rPr lang="en-US" sz="1650" b="1" u="sng"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Team Members: </a:t>
            </a:r>
            <a:r>
              <a:rPr lang="en-US" sz="16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N.Nishanth reddy (217R1A0539)
S.Nagaraju(227R5A0504)
P.Sainath (217R1A0545)
</a:t>
            </a:r>
            <a:endParaRPr lang="en-US" sz="1650" dirty="0"/>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2870"/>
            <a:ext cx="14629765" cy="1385570"/>
          </a:xfrm>
          <a:prstGeom prst="rect">
            <a:avLst/>
          </a:prstGeom>
        </p:spPr>
      </p:pic>
      <p:sp>
        <p:nvSpPr>
          <p:cNvPr id="6" name="Text Box 5"/>
          <p:cNvSpPr txBox="1"/>
          <p:nvPr/>
        </p:nvSpPr>
        <p:spPr>
          <a:xfrm>
            <a:off x="0" y="1488440"/>
            <a:ext cx="5191760" cy="1163955"/>
          </a:xfrm>
          <a:prstGeom prst="rect">
            <a:avLst/>
          </a:prstGeom>
          <a:noFill/>
        </p:spPr>
        <p:txBody>
          <a:bodyPr wrap="square" rtlCol="0" anchor="t">
            <a:noAutofit/>
          </a:bodyPr>
          <a:lstStyle/>
          <a:p>
            <a:pPr algn="ctr"/>
            <a:r>
              <a:rPr lang="en-IN" sz="1600" b="1" dirty="0">
                <a:latin typeface="Söhne"/>
                <a:cs typeface="Times New Roman" panose="02020603050405020304"/>
                <a:sym typeface="+mn-ea"/>
              </a:rPr>
              <a:t> Department of CSE </a:t>
            </a:r>
            <a:endParaRPr lang="en-IN" sz="1600" b="1" dirty="0">
              <a:latin typeface="Söhne"/>
              <a:cs typeface="Times New Roman" panose="02020603050405020304"/>
              <a:sym typeface="+mn-ea"/>
            </a:endParaRPr>
          </a:p>
        </p:txBody>
      </p:sp>
      <p:sp>
        <p:nvSpPr>
          <p:cNvPr id="7" name="Text Box 6"/>
          <p:cNvSpPr txBox="1"/>
          <p:nvPr/>
        </p:nvSpPr>
        <p:spPr>
          <a:xfrm>
            <a:off x="9944100" y="1513840"/>
            <a:ext cx="3681095" cy="415925"/>
          </a:xfrm>
          <a:prstGeom prst="rect">
            <a:avLst/>
          </a:prstGeom>
          <a:noFill/>
        </p:spPr>
        <p:txBody>
          <a:bodyPr wrap="square" rtlCol="0" anchor="t">
            <a:noAutofit/>
          </a:bodyPr>
          <a:lstStyle/>
          <a:p>
            <a:pPr algn="ctr"/>
            <a:r>
              <a:rPr lang="en-IN" sz="1600" b="1">
                <a:latin typeface="Söhne"/>
                <a:cs typeface="Times New Roman" panose="02020603050405020304" pitchFamily="18" charset="0"/>
                <a:sym typeface="+mn-ea"/>
              </a:rPr>
              <a:t>Batch No: </a:t>
            </a:r>
            <a:r>
              <a:rPr lang="en-US" altLang="en-IN" sz="1600" b="1">
                <a:latin typeface="Söhne"/>
                <a:cs typeface="Times New Roman" panose="02020603050405020304" pitchFamily="18" charset="0"/>
                <a:sym typeface="+mn-ea"/>
              </a:rPr>
              <a:t>09</a:t>
            </a:r>
            <a:endParaRPr lang="en-US" altLang="en-IN" sz="1600" b="1">
              <a:latin typeface="Söhne"/>
              <a:cs typeface="Times New Roman" panose="02020603050405020304" pitchFamily="18"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44446" y="561737"/>
            <a:ext cx="4196477" cy="524589"/>
          </a:xfrm>
          <a:prstGeom prst="rect">
            <a:avLst/>
          </a:prstGeom>
          <a:noFill/>
        </p:spPr>
        <p:txBody>
          <a:bodyPr wrap="none" lIns="0" tIns="0" rIns="0" bIns="0" rtlCol="0" anchor="t"/>
          <a:lstStyle/>
          <a:p>
            <a:pPr marL="0" indent="0">
              <a:lnSpc>
                <a:spcPts val="4100"/>
              </a:lnSpc>
              <a:buNone/>
            </a:pPr>
            <a:r>
              <a:rPr lang="en-US" sz="3300" b="1" dirty="0">
                <a:solidFill>
                  <a:srgbClr val="7068F4"/>
                </a:solidFill>
                <a:latin typeface="Barlow" panose="00000500000000000000" pitchFamily="34" charset="0"/>
                <a:ea typeface="Barlow" panose="00000500000000000000" pitchFamily="34" charset="-122"/>
                <a:cs typeface="Barlow" panose="00000500000000000000" pitchFamily="34" charset="-120"/>
              </a:rPr>
              <a:t>Novelty of the Project</a:t>
            </a:r>
            <a:endParaRPr lang="en-US" sz="3300" dirty="0"/>
          </a:p>
        </p:txBody>
      </p:sp>
      <p:sp>
        <p:nvSpPr>
          <p:cNvPr id="4" name="Text 1"/>
          <p:cNvSpPr/>
          <p:nvPr/>
        </p:nvSpPr>
        <p:spPr>
          <a:xfrm>
            <a:off x="6044446" y="1325523"/>
            <a:ext cx="8027908" cy="765096"/>
          </a:xfrm>
          <a:prstGeom prst="rect">
            <a:avLst/>
          </a:prstGeom>
          <a:noFill/>
        </p:spPr>
        <p:txBody>
          <a:bodyPr wrap="square" lIns="0" tIns="0" rIns="0" bIns="0" rtlCol="0" anchor="t"/>
          <a:lstStyle/>
          <a:p>
            <a:pPr marL="0" indent="0">
              <a:lnSpc>
                <a:spcPts val="2000"/>
              </a:lnSpc>
              <a:buNone/>
            </a:pP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novelty lies in the use of five machine learning models and a computed spam score to assess the trustworthiness of IoT devices. This approach enhances the detection accuracy compared to existing methods.</a:t>
            </a:r>
            <a:endParaRPr lang="en-US" sz="1250" dirty="0"/>
          </a:p>
        </p:txBody>
      </p:sp>
      <p:sp>
        <p:nvSpPr>
          <p:cNvPr id="5" name="Shape 2"/>
          <p:cNvSpPr/>
          <p:nvPr/>
        </p:nvSpPr>
        <p:spPr>
          <a:xfrm>
            <a:off x="6044446" y="2449235"/>
            <a:ext cx="358735" cy="358735"/>
          </a:xfrm>
          <a:prstGeom prst="roundRect">
            <a:avLst>
              <a:gd name="adj" fmla="val 40007"/>
            </a:avLst>
          </a:prstGeom>
          <a:solidFill>
            <a:srgbClr val="EEEFF5"/>
          </a:solidFill>
        </p:spPr>
      </p:sp>
      <p:sp>
        <p:nvSpPr>
          <p:cNvPr id="6" name="Text 3"/>
          <p:cNvSpPr/>
          <p:nvPr/>
        </p:nvSpPr>
        <p:spPr>
          <a:xfrm>
            <a:off x="6179225" y="2502694"/>
            <a:ext cx="89178" cy="251817"/>
          </a:xfrm>
          <a:prstGeom prst="rect">
            <a:avLst/>
          </a:prstGeom>
          <a:noFill/>
        </p:spPr>
        <p:txBody>
          <a:bodyPr wrap="none" lIns="0" tIns="0" rIns="0" bIns="0" rtlCol="0" anchor="t"/>
          <a:lstStyle/>
          <a:p>
            <a:pPr marL="0" indent="0" algn="ctr">
              <a:lnSpc>
                <a:spcPts val="1950"/>
              </a:lnSpc>
              <a:buNone/>
            </a:pPr>
            <a:r>
              <a:rPr lang="en-US" sz="1950" b="1" dirty="0">
                <a:solidFill>
                  <a:srgbClr val="272525"/>
                </a:solidFill>
                <a:latin typeface="Barlow" panose="00000500000000000000" pitchFamily="34" charset="0"/>
                <a:ea typeface="Barlow" panose="00000500000000000000" pitchFamily="34" charset="-122"/>
                <a:cs typeface="Barlow" panose="00000500000000000000" pitchFamily="34" charset="-120"/>
              </a:rPr>
              <a:t>1</a:t>
            </a:r>
            <a:endParaRPr lang="en-US" sz="1950" dirty="0"/>
          </a:p>
        </p:txBody>
      </p:sp>
      <p:sp>
        <p:nvSpPr>
          <p:cNvPr id="7" name="Text 4"/>
          <p:cNvSpPr/>
          <p:nvPr/>
        </p:nvSpPr>
        <p:spPr>
          <a:xfrm>
            <a:off x="6562606" y="2449235"/>
            <a:ext cx="2182654" cy="262176"/>
          </a:xfrm>
          <a:prstGeom prst="rect">
            <a:avLst/>
          </a:prstGeom>
          <a:noFill/>
        </p:spPr>
        <p:txBody>
          <a:bodyPr wrap="none" lIns="0" tIns="0" rIns="0" bIns="0" rtlCol="0" anchor="t"/>
          <a:lstStyle/>
          <a:p>
            <a:pPr marL="0" indent="0">
              <a:lnSpc>
                <a:spcPts val="2050"/>
              </a:lnSpc>
              <a:buNone/>
            </a:pPr>
            <a:r>
              <a:rPr lang="en-US" sz="1650" b="1" dirty="0">
                <a:solidFill>
                  <a:srgbClr val="272525"/>
                </a:solidFill>
                <a:latin typeface="Barlow" panose="00000500000000000000" pitchFamily="34" charset="0"/>
                <a:ea typeface="Barlow" panose="00000500000000000000" pitchFamily="34" charset="-122"/>
                <a:cs typeface="Barlow" panose="00000500000000000000" pitchFamily="34" charset="-120"/>
              </a:rPr>
              <a:t>Decision Tree Classifier</a:t>
            </a:r>
            <a:endParaRPr lang="en-US" sz="1650" dirty="0"/>
          </a:p>
        </p:txBody>
      </p:sp>
      <p:sp>
        <p:nvSpPr>
          <p:cNvPr id="8" name="Text 5"/>
          <p:cNvSpPr/>
          <p:nvPr/>
        </p:nvSpPr>
        <p:spPr>
          <a:xfrm>
            <a:off x="6562606" y="2807018"/>
            <a:ext cx="3416141" cy="1275159"/>
          </a:xfrm>
          <a:prstGeom prst="rect">
            <a:avLst/>
          </a:prstGeom>
          <a:noFill/>
        </p:spPr>
        <p:txBody>
          <a:bodyPr wrap="square" lIns="0" tIns="0" rIns="0" bIns="0" rtlCol="0" anchor="t"/>
          <a:lstStyle/>
          <a:p>
            <a:pPr marL="0" indent="0">
              <a:lnSpc>
                <a:spcPts val="2000"/>
              </a:lnSpc>
              <a:buNone/>
            </a:pP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It helps in segmenting the dataset based on features and outcomes, contributing to the calculation of a spam score. This aids in detecting malicious activities in IoT devices​.</a:t>
            </a:r>
            <a:endParaRPr lang="en-US" sz="1250" dirty="0"/>
          </a:p>
        </p:txBody>
      </p:sp>
      <p:sp>
        <p:nvSpPr>
          <p:cNvPr id="9" name="Shape 6"/>
          <p:cNvSpPr/>
          <p:nvPr/>
        </p:nvSpPr>
        <p:spPr>
          <a:xfrm>
            <a:off x="10138172" y="2449235"/>
            <a:ext cx="358735" cy="358735"/>
          </a:xfrm>
          <a:prstGeom prst="roundRect">
            <a:avLst>
              <a:gd name="adj" fmla="val 40007"/>
            </a:avLst>
          </a:prstGeom>
          <a:solidFill>
            <a:srgbClr val="EEEFF5"/>
          </a:solidFill>
        </p:spPr>
      </p:sp>
      <p:sp>
        <p:nvSpPr>
          <p:cNvPr id="10" name="Text 7"/>
          <p:cNvSpPr/>
          <p:nvPr/>
        </p:nvSpPr>
        <p:spPr>
          <a:xfrm>
            <a:off x="10246995" y="2502694"/>
            <a:ext cx="140970" cy="251817"/>
          </a:xfrm>
          <a:prstGeom prst="rect">
            <a:avLst/>
          </a:prstGeom>
          <a:noFill/>
        </p:spPr>
        <p:txBody>
          <a:bodyPr wrap="none" lIns="0" tIns="0" rIns="0" bIns="0" rtlCol="0" anchor="t"/>
          <a:lstStyle/>
          <a:p>
            <a:pPr marL="0" indent="0" algn="ctr">
              <a:lnSpc>
                <a:spcPts val="1950"/>
              </a:lnSpc>
              <a:buNone/>
            </a:pPr>
            <a:r>
              <a:rPr lang="en-US" sz="1950" b="1" dirty="0">
                <a:solidFill>
                  <a:srgbClr val="272525"/>
                </a:solidFill>
                <a:latin typeface="Barlow" panose="00000500000000000000" pitchFamily="34" charset="0"/>
                <a:ea typeface="Barlow" panose="00000500000000000000" pitchFamily="34" charset="-122"/>
                <a:cs typeface="Barlow" panose="00000500000000000000" pitchFamily="34" charset="-120"/>
              </a:rPr>
              <a:t>2</a:t>
            </a:r>
            <a:endParaRPr lang="en-US" sz="1950" dirty="0"/>
          </a:p>
        </p:txBody>
      </p:sp>
      <p:sp>
        <p:nvSpPr>
          <p:cNvPr id="11" name="Text 8"/>
          <p:cNvSpPr/>
          <p:nvPr/>
        </p:nvSpPr>
        <p:spPr>
          <a:xfrm>
            <a:off x="10656332" y="2449235"/>
            <a:ext cx="2098238" cy="262176"/>
          </a:xfrm>
          <a:prstGeom prst="rect">
            <a:avLst/>
          </a:prstGeom>
          <a:noFill/>
        </p:spPr>
        <p:txBody>
          <a:bodyPr wrap="none" lIns="0" tIns="0" rIns="0" bIns="0" rtlCol="0" anchor="t"/>
          <a:lstStyle/>
          <a:p>
            <a:pPr marL="0" indent="0">
              <a:lnSpc>
                <a:spcPts val="2050"/>
              </a:lnSpc>
              <a:buNone/>
            </a:pPr>
            <a:r>
              <a:rPr lang="en-US" sz="1650" b="1" dirty="0">
                <a:solidFill>
                  <a:srgbClr val="272525"/>
                </a:solidFill>
                <a:latin typeface="Barlow" panose="00000500000000000000" pitchFamily="34" charset="0"/>
                <a:ea typeface="Barlow" panose="00000500000000000000" pitchFamily="34" charset="-122"/>
                <a:cs typeface="Barlow" panose="00000500000000000000" pitchFamily="34" charset="-120"/>
              </a:rPr>
              <a:t>Gradient Boosting</a:t>
            </a:r>
            <a:endParaRPr lang="en-US" sz="1650" dirty="0"/>
          </a:p>
        </p:txBody>
      </p:sp>
      <p:sp>
        <p:nvSpPr>
          <p:cNvPr id="12" name="Text 9"/>
          <p:cNvSpPr/>
          <p:nvPr/>
        </p:nvSpPr>
        <p:spPr>
          <a:xfrm>
            <a:off x="10656332" y="2807018"/>
            <a:ext cx="3416141" cy="1020128"/>
          </a:xfrm>
          <a:prstGeom prst="rect">
            <a:avLst/>
          </a:prstGeom>
          <a:noFill/>
        </p:spPr>
        <p:txBody>
          <a:bodyPr wrap="square" lIns="0" tIns="0" rIns="0" bIns="0" rtlCol="0" anchor="t"/>
          <a:lstStyle/>
          <a:p>
            <a:pPr marL="0" indent="0">
              <a:lnSpc>
                <a:spcPts val="2000"/>
              </a:lnSpc>
              <a:buNone/>
            </a:pP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It is used to enhance the accuracy of spam detection by building decision trees, and improving the reliability of identifying spam in IoT devices.</a:t>
            </a:r>
            <a:endParaRPr lang="en-US" sz="1250" dirty="0"/>
          </a:p>
        </p:txBody>
      </p:sp>
      <p:sp>
        <p:nvSpPr>
          <p:cNvPr id="13" name="Shape 10"/>
          <p:cNvSpPr/>
          <p:nvPr/>
        </p:nvSpPr>
        <p:spPr>
          <a:xfrm>
            <a:off x="6044446" y="4420910"/>
            <a:ext cx="358735" cy="358735"/>
          </a:xfrm>
          <a:prstGeom prst="roundRect">
            <a:avLst>
              <a:gd name="adj" fmla="val 40007"/>
            </a:avLst>
          </a:prstGeom>
          <a:solidFill>
            <a:srgbClr val="EEEFF5"/>
          </a:solidFill>
        </p:spPr>
      </p:sp>
      <p:sp>
        <p:nvSpPr>
          <p:cNvPr id="14" name="Text 11"/>
          <p:cNvSpPr/>
          <p:nvPr/>
        </p:nvSpPr>
        <p:spPr>
          <a:xfrm>
            <a:off x="6155769" y="4474369"/>
            <a:ext cx="135969" cy="251817"/>
          </a:xfrm>
          <a:prstGeom prst="rect">
            <a:avLst/>
          </a:prstGeom>
          <a:noFill/>
        </p:spPr>
        <p:txBody>
          <a:bodyPr wrap="none" lIns="0" tIns="0" rIns="0" bIns="0" rtlCol="0" anchor="t"/>
          <a:lstStyle/>
          <a:p>
            <a:pPr marL="0" indent="0" algn="ctr">
              <a:lnSpc>
                <a:spcPts val="1950"/>
              </a:lnSpc>
              <a:buNone/>
            </a:pPr>
            <a:r>
              <a:rPr lang="en-US" sz="1950" b="1" dirty="0">
                <a:solidFill>
                  <a:srgbClr val="272525"/>
                </a:solidFill>
                <a:latin typeface="Barlow" panose="00000500000000000000" pitchFamily="34" charset="0"/>
                <a:ea typeface="Barlow" panose="00000500000000000000" pitchFamily="34" charset="-122"/>
                <a:cs typeface="Barlow" panose="00000500000000000000" pitchFamily="34" charset="-120"/>
              </a:rPr>
              <a:t>3</a:t>
            </a:r>
            <a:endParaRPr lang="en-US" sz="1950" dirty="0"/>
          </a:p>
        </p:txBody>
      </p:sp>
      <p:sp>
        <p:nvSpPr>
          <p:cNvPr id="15" name="Text 12"/>
          <p:cNvSpPr/>
          <p:nvPr/>
        </p:nvSpPr>
        <p:spPr>
          <a:xfrm>
            <a:off x="6562606" y="4420910"/>
            <a:ext cx="3416141" cy="1530191"/>
          </a:xfrm>
          <a:prstGeom prst="rect">
            <a:avLst/>
          </a:prstGeom>
          <a:noFill/>
        </p:spPr>
        <p:txBody>
          <a:bodyPr wrap="square" lIns="0" tIns="0" rIns="0" bIns="0" rtlCol="0" anchor="t"/>
          <a:lstStyle/>
          <a:p>
            <a:pPr marL="0" indent="0">
              <a:lnSpc>
                <a:spcPts val="2000"/>
              </a:lnSpc>
              <a:buNone/>
            </a:pPr>
            <a:r>
              <a:rPr lang="en-US" sz="12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K-Nearest Neighbors (KNN)</a:t>
            </a: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It is used to classify IoT device data based on similarity. It identifies the closest training examples in the feature space to determine whether a new data point represents spam or non-spam.</a:t>
            </a:r>
            <a:endParaRPr lang="en-US" sz="1250" dirty="0"/>
          </a:p>
        </p:txBody>
      </p:sp>
      <p:sp>
        <p:nvSpPr>
          <p:cNvPr id="16" name="Shape 13"/>
          <p:cNvSpPr/>
          <p:nvPr/>
        </p:nvSpPr>
        <p:spPr>
          <a:xfrm>
            <a:off x="10138172" y="4420910"/>
            <a:ext cx="358735" cy="358735"/>
          </a:xfrm>
          <a:prstGeom prst="roundRect">
            <a:avLst>
              <a:gd name="adj" fmla="val 40007"/>
            </a:avLst>
          </a:prstGeom>
          <a:solidFill>
            <a:srgbClr val="EEEFF5"/>
          </a:solidFill>
        </p:spPr>
      </p:sp>
      <p:sp>
        <p:nvSpPr>
          <p:cNvPr id="17" name="Text 14"/>
          <p:cNvSpPr/>
          <p:nvPr/>
        </p:nvSpPr>
        <p:spPr>
          <a:xfrm>
            <a:off x="10241399" y="4474369"/>
            <a:ext cx="152281" cy="251817"/>
          </a:xfrm>
          <a:prstGeom prst="rect">
            <a:avLst/>
          </a:prstGeom>
          <a:noFill/>
        </p:spPr>
        <p:txBody>
          <a:bodyPr wrap="none" lIns="0" tIns="0" rIns="0" bIns="0" rtlCol="0" anchor="t"/>
          <a:lstStyle/>
          <a:p>
            <a:pPr marL="0" indent="0" algn="ctr">
              <a:lnSpc>
                <a:spcPts val="1950"/>
              </a:lnSpc>
              <a:buNone/>
            </a:pPr>
            <a:r>
              <a:rPr lang="en-US" sz="1950" b="1" dirty="0">
                <a:solidFill>
                  <a:srgbClr val="272525"/>
                </a:solidFill>
                <a:latin typeface="Barlow" panose="00000500000000000000" pitchFamily="34" charset="0"/>
                <a:ea typeface="Barlow" panose="00000500000000000000" pitchFamily="34" charset="-122"/>
                <a:cs typeface="Barlow" panose="00000500000000000000" pitchFamily="34" charset="-120"/>
              </a:rPr>
              <a:t>4</a:t>
            </a:r>
            <a:endParaRPr lang="en-US" sz="1950" dirty="0"/>
          </a:p>
        </p:txBody>
      </p:sp>
      <p:sp>
        <p:nvSpPr>
          <p:cNvPr id="18" name="Text 15"/>
          <p:cNvSpPr/>
          <p:nvPr/>
        </p:nvSpPr>
        <p:spPr>
          <a:xfrm>
            <a:off x="10656332" y="4420910"/>
            <a:ext cx="3416141" cy="1785223"/>
          </a:xfrm>
          <a:prstGeom prst="rect">
            <a:avLst/>
          </a:prstGeom>
          <a:noFill/>
        </p:spPr>
        <p:txBody>
          <a:bodyPr wrap="square" lIns="0" tIns="0" rIns="0" bIns="0" rtlCol="0" anchor="t"/>
          <a:lstStyle/>
          <a:p>
            <a:pPr marL="0" indent="0">
              <a:lnSpc>
                <a:spcPts val="2000"/>
              </a:lnSpc>
              <a:buNone/>
            </a:pPr>
            <a:r>
              <a:rPr lang="en-US" sz="12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Logistic Regression</a:t>
            </a: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It is used to analyze the relationship between features of IoT devices and the likelihood of spam occurrence. It predicts whether a device is classified as spam or non-spam based on a binary output (0 or 1),</a:t>
            </a:r>
            <a:endParaRPr lang="en-US" sz="1250" dirty="0"/>
          </a:p>
        </p:txBody>
      </p:sp>
      <p:sp>
        <p:nvSpPr>
          <p:cNvPr id="19" name="Shape 16"/>
          <p:cNvSpPr/>
          <p:nvPr/>
        </p:nvSpPr>
        <p:spPr>
          <a:xfrm>
            <a:off x="6044446" y="6544866"/>
            <a:ext cx="358735" cy="358735"/>
          </a:xfrm>
          <a:prstGeom prst="roundRect">
            <a:avLst>
              <a:gd name="adj" fmla="val 40007"/>
            </a:avLst>
          </a:prstGeom>
          <a:solidFill>
            <a:srgbClr val="EEEFF5"/>
          </a:solidFill>
        </p:spPr>
      </p:sp>
      <p:sp>
        <p:nvSpPr>
          <p:cNvPr id="20" name="Text 17"/>
          <p:cNvSpPr/>
          <p:nvPr/>
        </p:nvSpPr>
        <p:spPr>
          <a:xfrm>
            <a:off x="6155888" y="6598325"/>
            <a:ext cx="135731" cy="251817"/>
          </a:xfrm>
          <a:prstGeom prst="rect">
            <a:avLst/>
          </a:prstGeom>
          <a:noFill/>
        </p:spPr>
        <p:txBody>
          <a:bodyPr wrap="none" lIns="0" tIns="0" rIns="0" bIns="0" rtlCol="0" anchor="t"/>
          <a:lstStyle/>
          <a:p>
            <a:pPr marL="0" indent="0" algn="ctr">
              <a:lnSpc>
                <a:spcPts val="1950"/>
              </a:lnSpc>
              <a:buNone/>
            </a:pPr>
            <a:r>
              <a:rPr lang="en-US" sz="1950" b="1" dirty="0">
                <a:solidFill>
                  <a:srgbClr val="272525"/>
                </a:solidFill>
                <a:latin typeface="Barlow" panose="00000500000000000000" pitchFamily="34" charset="0"/>
                <a:ea typeface="Barlow" panose="00000500000000000000" pitchFamily="34" charset="-122"/>
                <a:cs typeface="Barlow" panose="00000500000000000000" pitchFamily="34" charset="-120"/>
              </a:rPr>
              <a:t>5</a:t>
            </a:r>
            <a:endParaRPr lang="en-US" sz="1950" dirty="0"/>
          </a:p>
        </p:txBody>
      </p:sp>
      <p:sp>
        <p:nvSpPr>
          <p:cNvPr id="21" name="Text 18"/>
          <p:cNvSpPr/>
          <p:nvPr/>
        </p:nvSpPr>
        <p:spPr>
          <a:xfrm>
            <a:off x="6562606" y="6544866"/>
            <a:ext cx="2098238" cy="262176"/>
          </a:xfrm>
          <a:prstGeom prst="rect">
            <a:avLst/>
          </a:prstGeom>
          <a:noFill/>
        </p:spPr>
        <p:txBody>
          <a:bodyPr wrap="none" lIns="0" tIns="0" rIns="0" bIns="0" rtlCol="0" anchor="t"/>
          <a:lstStyle/>
          <a:p>
            <a:pPr marL="0" indent="0">
              <a:lnSpc>
                <a:spcPts val="2050"/>
              </a:lnSpc>
              <a:buNone/>
            </a:pPr>
            <a:r>
              <a:rPr lang="en-US" sz="1650" b="1" dirty="0">
                <a:solidFill>
                  <a:srgbClr val="272525"/>
                </a:solidFill>
                <a:latin typeface="Barlow" panose="00000500000000000000" pitchFamily="34" charset="0"/>
                <a:ea typeface="Barlow" panose="00000500000000000000" pitchFamily="34" charset="-122"/>
                <a:cs typeface="Barlow" panose="00000500000000000000" pitchFamily="34" charset="-120"/>
              </a:rPr>
              <a:t>Naive Bayes</a:t>
            </a:r>
            <a:endParaRPr lang="en-US" sz="1650" dirty="0"/>
          </a:p>
        </p:txBody>
      </p:sp>
      <p:sp>
        <p:nvSpPr>
          <p:cNvPr id="22" name="Text 19"/>
          <p:cNvSpPr/>
          <p:nvPr/>
        </p:nvSpPr>
        <p:spPr>
          <a:xfrm>
            <a:off x="6562606" y="6902648"/>
            <a:ext cx="7509748" cy="765096"/>
          </a:xfrm>
          <a:prstGeom prst="rect">
            <a:avLst/>
          </a:prstGeom>
          <a:noFill/>
        </p:spPr>
        <p:txBody>
          <a:bodyPr wrap="square" lIns="0" tIns="0" rIns="0" bIns="0" rtlCol="0" anchor="t"/>
          <a:lstStyle/>
          <a:p>
            <a:pPr marL="0" indent="0">
              <a:lnSpc>
                <a:spcPts val="2000"/>
              </a:lnSpc>
              <a:buNone/>
            </a:pP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It calculates the probability of a device being spam or non-spam based on the individual contributions of each feature. Despite its simplicity, Naive Bayes is efficient and effective in handling large datasets.</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074539"/>
            <a:ext cx="5701546" cy="712708"/>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pitchFamily="34" charset="0"/>
                <a:ea typeface="Barlow" panose="00000500000000000000" pitchFamily="34" charset="-122"/>
                <a:cs typeface="Barlow" panose="00000500000000000000" pitchFamily="34" charset="-120"/>
              </a:rPr>
              <a:t>System Architecture</a:t>
            </a:r>
            <a:endParaRPr lang="en-US" sz="4450" dirty="0"/>
          </a:p>
        </p:txBody>
      </p:sp>
      <p:sp>
        <p:nvSpPr>
          <p:cNvPr id="4" name="Text 1"/>
          <p:cNvSpPr/>
          <p:nvPr/>
        </p:nvSpPr>
        <p:spPr>
          <a:xfrm>
            <a:off x="758309" y="2112169"/>
            <a:ext cx="3420904" cy="427553"/>
          </a:xfrm>
          <a:prstGeom prst="rect">
            <a:avLst/>
          </a:prstGeom>
          <a:noFill/>
        </p:spPr>
        <p:txBody>
          <a:bodyPr wrap="none" lIns="0" tIns="0" rIns="0" bIns="0" rtlCol="0" anchor="t"/>
          <a:lstStyle/>
          <a:p>
            <a:pPr marL="0" indent="0">
              <a:lnSpc>
                <a:spcPts val="3350"/>
              </a:lnSpc>
              <a:buNone/>
            </a:pPr>
            <a:r>
              <a:rPr lang="en-US" sz="2650" b="1" dirty="0">
                <a:solidFill>
                  <a:srgbClr val="7068F4"/>
                </a:solidFill>
                <a:latin typeface="Barlow" panose="00000500000000000000" pitchFamily="34" charset="0"/>
                <a:ea typeface="Barlow" panose="00000500000000000000" pitchFamily="34" charset="-122"/>
                <a:cs typeface="Barlow" panose="00000500000000000000" pitchFamily="34" charset="-120"/>
              </a:rPr>
              <a:t>Architecture Diagram:</a:t>
            </a:r>
            <a:endParaRPr lang="en-US" sz="2650" dirty="0"/>
          </a:p>
        </p:txBody>
      </p:sp>
      <p:pic>
        <p:nvPicPr>
          <p:cNvPr id="6" name="image2.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 y="2864485"/>
            <a:ext cx="7660005" cy="49993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819626"/>
            <a:ext cx="5701546" cy="712708"/>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pitchFamily="34" charset="0"/>
                <a:ea typeface="Barlow" panose="00000500000000000000" pitchFamily="34" charset="-122"/>
                <a:cs typeface="Barlow" panose="00000500000000000000" pitchFamily="34" charset="-120"/>
              </a:rPr>
              <a:t>Modules:</a:t>
            </a:r>
            <a:endParaRPr lang="en-US" sz="4450" dirty="0"/>
          </a:p>
        </p:txBody>
      </p:sp>
      <p:sp>
        <p:nvSpPr>
          <p:cNvPr id="3" name="Text 1"/>
          <p:cNvSpPr/>
          <p:nvPr/>
        </p:nvSpPr>
        <p:spPr>
          <a:xfrm>
            <a:off x="758309" y="1965603"/>
            <a:ext cx="13113782" cy="1733550"/>
          </a:xfrm>
          <a:prstGeom prst="rect">
            <a:avLst/>
          </a:prstGeom>
          <a:noFill/>
        </p:spPr>
        <p:txBody>
          <a:bodyPr wrap="square" lIns="0" tIns="0" rIns="0" bIns="0" rtlCol="0" anchor="t"/>
          <a:lstStyle/>
          <a:p>
            <a:pPr marL="0" indent="0">
              <a:lnSpc>
                <a:spcPts val="2700"/>
              </a:lnSpc>
              <a:buNone/>
            </a:pPr>
            <a:r>
              <a:rPr lang="en-IN" altLang="en-US" sz="1700" b="1" u="sng"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Data Collection</a:t>
            </a:r>
            <a:r>
              <a:rPr lang="en-US" sz="1700" b="1" u="sng"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This is the first real step towards the real development of a machine learning model, collecting data. This is a critical step that will cascade in how good the model will be, the more and better data that we get, the better our model will perform.</a:t>
            </a:r>
            <a:endPar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IN" alt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there are many techniques to collect data like Web Scraping,Manual Intervention.</a:t>
            </a:r>
            <a:endPar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endParaRPr lang="en-IN" altLang="en-US" sz="1700" dirty="0">
              <a:latin typeface="Times New Roman" panose="02020603050405020304" pitchFamily="18" charset="0"/>
              <a:cs typeface="Times New Roman" panose="02020603050405020304" pitchFamily="18" charset="0"/>
            </a:endParaRPr>
          </a:p>
        </p:txBody>
      </p:sp>
      <p:sp>
        <p:nvSpPr>
          <p:cNvPr id="4" name="Text 2"/>
          <p:cNvSpPr/>
          <p:nvPr/>
        </p:nvSpPr>
        <p:spPr>
          <a:xfrm>
            <a:off x="758309" y="3942874"/>
            <a:ext cx="13113782" cy="3467100"/>
          </a:xfrm>
          <a:prstGeom prst="rect">
            <a:avLst/>
          </a:prstGeom>
          <a:noFill/>
        </p:spPr>
        <p:txBody>
          <a:bodyPr wrap="square" lIns="0" tIns="0" rIns="0" bIns="0" rtlCol="0" anchor="t"/>
          <a:lstStyle/>
          <a:p>
            <a:pPr marL="0" indent="0">
              <a:lnSpc>
                <a:spcPts val="2700"/>
              </a:lnSpc>
              <a:buNone/>
            </a:pPr>
            <a:r>
              <a:rPr lang="en-IN" altLang="en-US" sz="1700" b="1" u="sng"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Dataset</a:t>
            </a:r>
            <a:br>
              <a:rPr lang="en-IN" altLang="en-US" sz="1700" b="1" u="sng"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b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In this data set we are taken32 columns and 503910 rows in the dataset, which are described below.</a:t>
            </a:r>
            <a:b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b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gen [kW]</a:t>
            </a:r>
            <a:r>
              <a:rPr lang="en-IN" alt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a:t>
            </a: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Total energy generated by means of solar or other power generation resources</a:t>
            </a:r>
            <a:endPar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r>
              <a:rPr lang="en-US" sz="170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House overall [kW]</a:t>
            </a:r>
            <a:endParaRPr lang="en-US" sz="170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overall house energy consumption</a:t>
            </a:r>
            <a:endPar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r>
              <a:rPr lang="en-US" sz="170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Dishwasher [kW]</a:t>
            </a:r>
            <a:endPar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energy consumed by specific appliance</a:t>
            </a:r>
            <a:endPar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r>
              <a:rPr lang="en-US" sz="170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Furnace 1 [kW]</a:t>
            </a:r>
            <a:endPar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energy consumed by specific appliance</a:t>
            </a:r>
            <a:endPar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0230" y="416560"/>
            <a:ext cx="4876800" cy="7708900"/>
          </a:xfrm>
          <a:prstGeom prst="rect">
            <a:avLst/>
          </a:prstGeom>
          <a:noFill/>
        </p:spPr>
        <p:txBody>
          <a:bodyPr wrap="square" rtlCol="0">
            <a:spAutoFit/>
          </a:bodyPr>
          <a:p>
            <a:pPr marL="0" indent="0">
              <a:lnSpc>
                <a:spcPts val="2700"/>
              </a:lnSpc>
              <a:buNone/>
            </a:pP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Furnace 2 [kW]</a:t>
            </a:r>
            <a:endPar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consumed by specific appliance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Home office [kW]</a:t>
            </a:r>
            <a:endPar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consumed by specific appliance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Fridge [kW]</a:t>
            </a:r>
            <a:endPar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consumed by specific appliance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Wine cellar [kW]</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consumed by specific appliance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Garage door [kW]</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consumed by specific </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appliance</a:t>
            </a:r>
            <a:endPar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Kitchen 12 [kW]</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consumption in kitchen 1</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Kitchen 14 [kW]</a:t>
            </a:r>
            <a:endPar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consumption in kitchen 2</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Kitchen 38 [kW]</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consumption in kitchen 3</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endParaRPr lang="en-US"/>
          </a:p>
        </p:txBody>
      </p:sp>
      <p:sp>
        <p:nvSpPr>
          <p:cNvPr id="3" name="Text Box 2"/>
          <p:cNvSpPr txBox="1"/>
          <p:nvPr/>
        </p:nvSpPr>
        <p:spPr>
          <a:xfrm>
            <a:off x="7228840" y="737235"/>
            <a:ext cx="4876800" cy="7230110"/>
          </a:xfrm>
          <a:prstGeom prst="rect">
            <a:avLst/>
          </a:prstGeom>
          <a:noFill/>
        </p:spPr>
        <p:txBody>
          <a:bodyPr wrap="square" rtlCol="0">
            <a:noAutofit/>
          </a:bodyPr>
          <a:p>
            <a:pPr marL="0" indent="0">
              <a:lnSpc>
                <a:spcPts val="2700"/>
              </a:lnSpc>
              <a:buNone/>
            </a:pP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Barn [kW]</a:t>
            </a:r>
            <a:endPar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consumed by specific appliance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Well [kW]</a:t>
            </a:r>
            <a:endPar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consumed by specific appliance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Microwave [kW]</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consumed by specific appliance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Living room [kW]</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energy consumption in Living room</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Solar [kW]</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Solar power generation</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Weather</a:t>
            </a: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b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b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temperature: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r>
              <a:rPr lang="en-IN" alt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a:t>
            </a: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emperature is a physical quantity expressing hot and cold.</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humidity:</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Humidity is the concentration of water vapour present in air</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270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15975" y="640715"/>
            <a:ext cx="4876800" cy="7235190"/>
          </a:xfrm>
          <a:prstGeom prst="rect">
            <a:avLst/>
          </a:prstGeom>
          <a:noFill/>
        </p:spPr>
        <p:txBody>
          <a:bodyPr wrap="square" rtlCol="0">
            <a:noAutofit/>
          </a:bodyPr>
          <a:p>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Humidity is the concentration of water vapour present in airvisibility:</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Visibility sensors measure the meteorological optical range which is defined as the length of atmosphere over which a beam of light travels before its luminous flux is reduced to 5% of its original value.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apparentTemperature: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Apparent temperature is the temperature equivalent perceived by humans, caused by the combined effects of air temperature, relative humidity and wind speed. The measure is most commonly applied to the perceived outdoor temperature.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pressure: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Falling air pressure indicates that bad weather is coming, while rising air pressure indicates good weather</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windSpeed:</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Wind speed, or wind flow speed, is a fundamental atmospheric quantity caused by air moving from high to low pressure, usually due to changes in temperature.</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t>
            </a:r>
            <a:endParaRPr lang="en-US"/>
          </a:p>
        </p:txBody>
      </p:sp>
      <p:sp>
        <p:nvSpPr>
          <p:cNvPr id="3" name="Text Box 2"/>
          <p:cNvSpPr txBox="1"/>
          <p:nvPr/>
        </p:nvSpPr>
        <p:spPr>
          <a:xfrm>
            <a:off x="7945120" y="876300"/>
            <a:ext cx="4876800" cy="6749415"/>
          </a:xfrm>
          <a:prstGeom prst="rect">
            <a:avLst/>
          </a:prstGeom>
          <a:noFill/>
        </p:spPr>
        <p:txBody>
          <a:bodyPr wrap="square" rtlCol="0">
            <a:noAutofit/>
          </a:bodyPr>
          <a:p>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cloudCover:</a:t>
            </a:r>
            <a:endPar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Cloud cover (also known as cloudiness, cloudage, or cloud amount) refers to the fraction of the sky obscured by clouds when observed from a particular location. Okta is the usual unit of measurement of the cloud cover.</a:t>
            </a:r>
            <a:b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br>
            <a:b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br>
            <a:r>
              <a:rPr lang="en-US" b="1"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dewPoint:</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the atmospheric temperature (varying according to pressure and humidity) below which water droplets begin to condense and dew can form.</a:t>
            </a:r>
            <a:endPar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190" y="302260"/>
            <a:ext cx="5701665" cy="990600"/>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pitchFamily="34" charset="0"/>
                <a:ea typeface="Barlow" panose="00000500000000000000" pitchFamily="34" charset="-122"/>
                <a:cs typeface="Barlow" panose="00000500000000000000" pitchFamily="34" charset="-120"/>
              </a:rPr>
              <a:t>UML Diagrams:</a:t>
            </a:r>
            <a:endParaRPr lang="en-US" sz="4450" dirty="0"/>
          </a:p>
        </p:txBody>
      </p:sp>
      <p:sp>
        <p:nvSpPr>
          <p:cNvPr id="3" name="Text 1"/>
          <p:cNvSpPr/>
          <p:nvPr/>
        </p:nvSpPr>
        <p:spPr>
          <a:xfrm>
            <a:off x="758190" y="1179195"/>
            <a:ext cx="2850515" cy="669925"/>
          </a:xfrm>
          <a:prstGeom prst="rect">
            <a:avLst/>
          </a:prstGeom>
          <a:noFill/>
        </p:spPr>
        <p:txBody>
          <a:bodyPr wrap="square" lIns="0" tIns="0" rIns="0" bIns="0" rtlCol="0" anchor="t"/>
          <a:lstStyle/>
          <a:p>
            <a:pPr marL="0" indent="0">
              <a:lnSpc>
                <a:spcPts val="2800"/>
              </a:lnSpc>
              <a:buNone/>
            </a:pPr>
            <a:r>
              <a:rPr lang="en-US" sz="2200" b="1" dirty="0">
                <a:solidFill>
                  <a:srgbClr val="7068F4"/>
                </a:solidFill>
                <a:latin typeface="Barlow" panose="00000500000000000000" pitchFamily="34" charset="0"/>
                <a:ea typeface="Barlow" panose="00000500000000000000" pitchFamily="34" charset="-122"/>
                <a:cs typeface="Barlow" panose="00000500000000000000" pitchFamily="34" charset="-120"/>
              </a:rPr>
              <a:t>UseCase Diagram:
</a:t>
            </a:r>
            <a:endParaRPr lang="en-US" sz="2200" dirty="0"/>
          </a:p>
        </p:txBody>
      </p:sp>
      <p:pic>
        <p:nvPicPr>
          <p:cNvPr id="7" name="image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34565" y="1596390"/>
            <a:ext cx="10930890" cy="63379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624007" y="7210782"/>
            <a:ext cx="2815471" cy="351949"/>
          </a:xfrm>
          <a:prstGeom prst="rect">
            <a:avLst/>
          </a:prstGeom>
          <a:noFill/>
        </p:spPr>
        <p:txBody>
          <a:bodyPr wrap="none" lIns="0" tIns="0" rIns="0" bIns="0" rtlCol="0" anchor="t"/>
          <a:lstStyle/>
          <a:p>
            <a:pPr marL="0" indent="0">
              <a:lnSpc>
                <a:spcPts val="2750"/>
              </a:lnSpc>
              <a:buNone/>
            </a:pPr>
            <a:endParaRPr lang="en-US" sz="2200" dirty="0"/>
          </a:p>
        </p:txBody>
      </p:sp>
      <p:sp>
        <p:nvSpPr>
          <p:cNvPr id="6" name="Text 2"/>
          <p:cNvSpPr/>
          <p:nvPr/>
        </p:nvSpPr>
        <p:spPr>
          <a:xfrm>
            <a:off x="7540347" y="5952411"/>
            <a:ext cx="2815471" cy="351949"/>
          </a:xfrm>
          <a:prstGeom prst="rect">
            <a:avLst/>
          </a:prstGeom>
          <a:noFill/>
        </p:spPr>
        <p:txBody>
          <a:bodyPr wrap="none" lIns="0" tIns="0" rIns="0" bIns="0" rtlCol="0" anchor="t"/>
          <a:lstStyle/>
          <a:p>
            <a:pPr marL="0" indent="0">
              <a:lnSpc>
                <a:spcPts val="2750"/>
              </a:lnSpc>
              <a:buNone/>
            </a:pPr>
            <a:endParaRPr lang="en-US" sz="2200" dirty="0"/>
          </a:p>
        </p:txBody>
      </p:sp>
      <p:sp>
        <p:nvSpPr>
          <p:cNvPr id="7" name="Text 0"/>
          <p:cNvSpPr/>
          <p:nvPr/>
        </p:nvSpPr>
        <p:spPr>
          <a:xfrm>
            <a:off x="624007" y="490299"/>
            <a:ext cx="3033594" cy="586502"/>
          </a:xfrm>
          <a:prstGeom prst="rect">
            <a:avLst/>
          </a:prstGeom>
          <a:noFill/>
        </p:spPr>
        <p:txBody>
          <a:bodyPr wrap="none" lIns="0" tIns="0" rIns="0" bIns="0" rtlCol="0" anchor="t"/>
          <a:lstStyle/>
          <a:p>
            <a:pPr marL="0" indent="0">
              <a:lnSpc>
                <a:spcPts val="4600"/>
              </a:lnSpc>
              <a:buNone/>
            </a:pPr>
            <a:r>
              <a:rPr lang="en-US" sz="3650" b="1" dirty="0">
                <a:solidFill>
                  <a:srgbClr val="7068F4"/>
                </a:solidFill>
                <a:latin typeface="Barlow" panose="00000500000000000000" pitchFamily="34" charset="0"/>
                <a:ea typeface="Barlow" panose="00000500000000000000" pitchFamily="34" charset="-122"/>
                <a:cs typeface="Barlow" panose="00000500000000000000" pitchFamily="34" charset="-120"/>
              </a:rPr>
              <a:t>Class Diagram:</a:t>
            </a:r>
            <a:endParaRPr lang="en-US" sz="3650" dirty="0"/>
          </a:p>
        </p:txBody>
      </p:sp>
      <p:sp>
        <p:nvSpPr>
          <p:cNvPr id="8" name="Text 0"/>
          <p:cNvSpPr/>
          <p:nvPr/>
        </p:nvSpPr>
        <p:spPr>
          <a:xfrm>
            <a:off x="7431285" y="490299"/>
            <a:ext cx="3033594" cy="586502"/>
          </a:xfrm>
          <a:prstGeom prst="rect">
            <a:avLst/>
          </a:prstGeom>
          <a:noFill/>
        </p:spPr>
        <p:txBody>
          <a:bodyPr wrap="none" lIns="0" tIns="0" rIns="0" bIns="0" rtlCol="0" anchor="t"/>
          <a:lstStyle/>
          <a:p>
            <a:pPr marL="0" indent="0">
              <a:lnSpc>
                <a:spcPts val="4600"/>
              </a:lnSpc>
              <a:buNone/>
            </a:pPr>
            <a:endParaRPr lang="en-US" sz="3650" dirty="0"/>
          </a:p>
        </p:txBody>
      </p:sp>
      <p:pic>
        <p:nvPicPr>
          <p:cNvPr id="9" name="image4.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04340" y="1764030"/>
            <a:ext cx="10975340" cy="6048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62915" y="448945"/>
            <a:ext cx="4876800" cy="1198880"/>
          </a:xfrm>
          <a:prstGeom prst="rect">
            <a:avLst/>
          </a:prstGeom>
          <a:noFill/>
        </p:spPr>
        <p:txBody>
          <a:bodyPr wrap="square" rtlCol="0">
            <a:spAutoFit/>
          </a:bodyPr>
          <a:p>
            <a:r>
              <a:rPr lang="en-IN" altLang="en-US" sz="36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rPr>
              <a:t>Sequence</a:t>
            </a:r>
            <a:r>
              <a:rPr lang="en-US" sz="36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rPr>
              <a:t> Diagram:</a:t>
            </a:r>
            <a:endParaRPr lang="en-US" sz="3600" dirty="0"/>
          </a:p>
          <a:p>
            <a:endParaRPr lang="en-US" sz="3600"/>
          </a:p>
        </p:txBody>
      </p:sp>
      <p:pic>
        <p:nvPicPr>
          <p:cNvPr id="11" name="image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6625" y="1977390"/>
            <a:ext cx="12169775" cy="54927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2114" y="567333"/>
            <a:ext cx="5430083" cy="678775"/>
          </a:xfrm>
          <a:prstGeom prst="rect">
            <a:avLst/>
          </a:prstGeom>
          <a:noFill/>
        </p:spPr>
        <p:txBody>
          <a:bodyPr wrap="none" lIns="0" tIns="0" rIns="0" bIns="0" rtlCol="0" anchor="t"/>
          <a:lstStyle/>
          <a:p>
            <a:pPr marL="0" indent="0">
              <a:lnSpc>
                <a:spcPts val="5300"/>
              </a:lnSpc>
              <a:buNone/>
            </a:pPr>
            <a:r>
              <a:rPr lang="en-US" sz="4250" b="1" dirty="0">
                <a:solidFill>
                  <a:srgbClr val="7068F4"/>
                </a:solidFill>
                <a:latin typeface="Barlow" panose="00000500000000000000" pitchFamily="34" charset="0"/>
                <a:ea typeface="Barlow" panose="00000500000000000000" pitchFamily="34" charset="-122"/>
                <a:cs typeface="Barlow" panose="00000500000000000000" pitchFamily="34" charset="-120"/>
              </a:rPr>
              <a:t>Activity Diagram:</a:t>
            </a:r>
            <a:endParaRPr lang="en-US" sz="4250" dirty="0"/>
          </a:p>
        </p:txBody>
      </p:sp>
      <p:pic>
        <p:nvPicPr>
          <p:cNvPr id="13" name="image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6790" y="1855470"/>
            <a:ext cx="10283825" cy="58223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4105" y="663575"/>
            <a:ext cx="4876800" cy="583565"/>
          </a:xfrm>
          <a:prstGeom prst="rect">
            <a:avLst/>
          </a:prstGeom>
          <a:noFill/>
        </p:spPr>
        <p:txBody>
          <a:bodyPr wrap="square" rtlCol="0">
            <a:spAutoFit/>
          </a:bodyPr>
          <a:p>
            <a:r>
              <a:rPr lang="en-IN" altLang="en-US" sz="32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rPr>
              <a:t>Sample Code:</a:t>
            </a:r>
            <a:r>
              <a:rPr lang="en-US"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rPr>
              <a:t> </a:t>
            </a:r>
            <a:endParaRPr lang="en-US"/>
          </a:p>
        </p:txBody>
      </p:sp>
      <p:sp>
        <p:nvSpPr>
          <p:cNvPr id="3" name="Text Box 2"/>
          <p:cNvSpPr txBox="1"/>
          <p:nvPr/>
        </p:nvSpPr>
        <p:spPr>
          <a:xfrm>
            <a:off x="1374140" y="1402080"/>
            <a:ext cx="4876800" cy="368300"/>
          </a:xfrm>
          <a:prstGeom prst="rect">
            <a:avLst/>
          </a:prstGeom>
          <a:noFill/>
        </p:spPr>
        <p:txBody>
          <a:bodyPr wrap="square" rtlCol="0">
            <a:spAutoFit/>
          </a:bodyPr>
          <a:p>
            <a:r>
              <a:rPr lang="en-IN" alt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App.py</a:t>
            </a:r>
            <a:endParaRPr lang="en-IN" alt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endParaRPr>
          </a:p>
        </p:txBody>
      </p:sp>
      <p:sp>
        <p:nvSpPr>
          <p:cNvPr id="4" name="Text Box 3"/>
          <p:cNvSpPr txBox="1"/>
          <p:nvPr/>
        </p:nvSpPr>
        <p:spPr>
          <a:xfrm>
            <a:off x="1527175" y="2102485"/>
            <a:ext cx="4876800" cy="5741035"/>
          </a:xfrm>
          <a:prstGeom prst="rect">
            <a:avLst/>
          </a:prstGeom>
          <a:noFill/>
        </p:spPr>
        <p:txBody>
          <a:bodyPr wrap="square" rtlCol="0">
            <a:noAutofit/>
          </a:bodyPr>
          <a:p>
            <a:r>
              <a:rPr lang="en-US"/>
              <a:t>import numpy as np</a:t>
            </a:r>
            <a:endParaRPr lang="en-US"/>
          </a:p>
          <a:p>
            <a:r>
              <a:rPr lang="en-US"/>
              <a:t>import pandas as pd</a:t>
            </a:r>
            <a:endParaRPr lang="en-US"/>
          </a:p>
          <a:p>
            <a:r>
              <a:rPr lang="en-US"/>
              <a:t>from flask import Flask, request, jsonify, render_template, redirect, flash, send_file</a:t>
            </a:r>
            <a:endParaRPr lang="en-US"/>
          </a:p>
          <a:p>
            <a:r>
              <a:rPr lang="en-US"/>
              <a:t>from sklearn.preprocessing import MinMaxScaler</a:t>
            </a:r>
            <a:endParaRPr lang="en-US"/>
          </a:p>
          <a:p>
            <a:r>
              <a:rPr lang="en-US"/>
              <a:t>from werkzeug.utils import secure_filename</a:t>
            </a:r>
            <a:endParaRPr lang="en-US"/>
          </a:p>
          <a:p>
            <a:r>
              <a:rPr lang="en-US"/>
              <a:t>import pickle</a:t>
            </a:r>
            <a:br>
              <a:rPr lang="en-US"/>
            </a:br>
            <a:r>
              <a:rPr lang="en-US"/>
              <a:t>import numpy as np</a:t>
            </a:r>
            <a:endParaRPr lang="en-US"/>
          </a:p>
          <a:p>
            <a:r>
              <a:rPr lang="en-US"/>
              <a:t>import pandas as pd</a:t>
            </a:r>
            <a:endParaRPr lang="en-US"/>
          </a:p>
          <a:p>
            <a:r>
              <a:rPr lang="en-US"/>
              <a:t>from sklearn.tree import DecisionTreeClassifier</a:t>
            </a:r>
            <a:endParaRPr lang="en-US"/>
          </a:p>
          <a:p>
            <a:r>
              <a:rPr lang="en-US"/>
              <a:t>from sklearn.ensemble import RandomForestClassifier, BaggingClassifier, AdaBoostClassifier, VotingClassifier</a:t>
            </a:r>
            <a:endParaRPr lang="en-US"/>
          </a:p>
          <a:p>
            <a:r>
              <a:rPr lang="en-US"/>
              <a:t>app = Flask(__name__) #Initialize the flask App</a:t>
            </a:r>
            <a:endParaRPr lang="en-US"/>
          </a:p>
          <a:p>
            <a:endParaRPr lang="en-US"/>
          </a:p>
          <a:p>
            <a:r>
              <a:rPr lang="en-US"/>
              <a:t>#forest = pickle.load(open('boosting.pkl','rb'))</a:t>
            </a:r>
            <a:endParaRPr lang="en-US"/>
          </a:p>
          <a:p>
            <a:r>
              <a:rPr lang="en-US"/>
              <a:t>model = pickle.load(open('spam.pkl', 'rb'))</a:t>
            </a:r>
            <a:endParaRPr lang="en-US"/>
          </a:p>
          <a:p>
            <a:r>
              <a:rPr lang="en-US"/>
              <a:t>@app.route('/')</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66750" y="298450"/>
            <a:ext cx="8991600" cy="1885950"/>
          </a:xfrm>
          <a:prstGeom prst="rect">
            <a:avLst/>
          </a:prstGeom>
          <a:noFill/>
        </p:spPr>
        <p:txBody>
          <a:bodyPr wrap="square" rtlCol="0">
            <a:noAutofit/>
          </a:bodyPr>
          <a:p>
            <a:r>
              <a:rPr lang="en-US" sz="5400" b="1" u="sng"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rPr>
              <a:t>Table of  contents</a:t>
            </a:r>
            <a:endParaRPr lang="en-US" sz="5400" u="sng" dirty="0"/>
          </a:p>
          <a:p>
            <a:endParaRPr lang="en-US" sz="5400" u="sng"/>
          </a:p>
        </p:txBody>
      </p:sp>
      <p:sp>
        <p:nvSpPr>
          <p:cNvPr id="4" name="Text Box 3"/>
          <p:cNvSpPr txBox="1"/>
          <p:nvPr/>
        </p:nvSpPr>
        <p:spPr>
          <a:xfrm>
            <a:off x="1221105" y="1744980"/>
            <a:ext cx="5316855" cy="4077335"/>
          </a:xfrm>
          <a:prstGeom prst="rect">
            <a:avLst/>
          </a:prstGeom>
          <a:noFill/>
        </p:spPr>
        <p:txBody>
          <a:bodyPr wrap="square" rtlCol="0" anchor="t">
            <a:noAutofit/>
          </a:bodyPr>
          <a:p>
            <a:pPr marL="285750" indent="-285750">
              <a:lnSpc>
                <a:spcPct val="150000"/>
              </a:lnSpc>
              <a:buFont typeface="Wingdings" panose="05000000000000000000" pitchFamily="2" charset="2"/>
              <a:buChar char="q"/>
            </a:pPr>
            <a:r>
              <a:rPr lang="en-US" altLang="en-IN" b="1">
                <a:latin typeface="Montserrat" panose="00000500000000000000" pitchFamily="34" charset="0"/>
                <a:cs typeface="Montserrat" panose="00000500000000000000" pitchFamily="34" charset="0"/>
                <a:sym typeface="+mn-ea"/>
              </a:rPr>
              <a:t>Introduction</a:t>
            </a:r>
            <a:endParaRPr lang="en-IN" sz="1800" b="1">
              <a:latin typeface="Montserrat" panose="00000500000000000000" pitchFamily="34" charset="0"/>
              <a:cs typeface="Montserrat" panose="00000500000000000000" pitchFamily="34" charset="0"/>
            </a:endParaRPr>
          </a:p>
          <a:p>
            <a:pPr marL="285750" indent="-285750">
              <a:lnSpc>
                <a:spcPct val="150000"/>
              </a:lnSpc>
              <a:buFont typeface="Wingdings" panose="05000000000000000000" pitchFamily="2" charset="2"/>
              <a:buChar char="q"/>
            </a:pPr>
            <a:r>
              <a:rPr lang="en-IN" b="1">
                <a:latin typeface="Montserrat" panose="00000500000000000000" pitchFamily="34" charset="0"/>
                <a:cs typeface="Montserrat" panose="00000500000000000000" pitchFamily="34" charset="0"/>
                <a:sym typeface="+mn-ea"/>
              </a:rPr>
              <a:t>Existing Systems</a:t>
            </a:r>
            <a:endParaRPr lang="en-IN" sz="1800" b="1">
              <a:latin typeface="Montserrat" panose="00000500000000000000" pitchFamily="34" charset="0"/>
              <a:cs typeface="Montserrat" panose="00000500000000000000" pitchFamily="34" charset="0"/>
            </a:endParaRPr>
          </a:p>
          <a:p>
            <a:pPr marL="285750" indent="-285750">
              <a:lnSpc>
                <a:spcPct val="150000"/>
              </a:lnSpc>
              <a:buFont typeface="Wingdings" panose="05000000000000000000" pitchFamily="2" charset="2"/>
              <a:buChar char="q"/>
            </a:pPr>
            <a:r>
              <a:rPr lang="en-IN" b="1">
                <a:latin typeface="Montserrat" panose="00000500000000000000" pitchFamily="34" charset="0"/>
                <a:cs typeface="Montserrat" panose="00000500000000000000" pitchFamily="34" charset="0"/>
                <a:sym typeface="+mn-ea"/>
              </a:rPr>
              <a:t>Disadvantages</a:t>
            </a:r>
            <a:endParaRPr lang="en-IN" sz="1800" b="1">
              <a:latin typeface="Montserrat" panose="00000500000000000000" pitchFamily="34" charset="0"/>
              <a:cs typeface="Montserrat" panose="00000500000000000000" pitchFamily="34" charset="0"/>
            </a:endParaRPr>
          </a:p>
          <a:p>
            <a:pPr marL="285750" indent="-285750">
              <a:lnSpc>
                <a:spcPct val="150000"/>
              </a:lnSpc>
              <a:buFont typeface="Wingdings" panose="05000000000000000000" pitchFamily="2" charset="2"/>
              <a:buChar char="q"/>
            </a:pPr>
            <a:r>
              <a:rPr lang="en-IN" b="1">
                <a:latin typeface="Montserrat" panose="00000500000000000000" pitchFamily="34" charset="0"/>
                <a:cs typeface="Montserrat" panose="00000500000000000000" pitchFamily="34" charset="0"/>
                <a:sym typeface="+mn-ea"/>
              </a:rPr>
              <a:t>Proposed System</a:t>
            </a:r>
            <a:endParaRPr lang="en-IN" sz="1800" b="1">
              <a:latin typeface="Montserrat" panose="00000500000000000000" pitchFamily="34" charset="0"/>
              <a:cs typeface="Montserrat" panose="00000500000000000000" pitchFamily="34" charset="0"/>
            </a:endParaRPr>
          </a:p>
          <a:p>
            <a:pPr marL="285750" indent="-285750">
              <a:lnSpc>
                <a:spcPct val="150000"/>
              </a:lnSpc>
              <a:buFont typeface="Wingdings" panose="05000000000000000000" pitchFamily="2" charset="2"/>
              <a:buChar char="q"/>
            </a:pPr>
            <a:r>
              <a:rPr lang="en-IN" b="1">
                <a:latin typeface="Montserrat" panose="00000500000000000000" pitchFamily="34" charset="0"/>
                <a:cs typeface="Montserrat" panose="00000500000000000000" pitchFamily="34" charset="0"/>
                <a:sym typeface="+mn-ea"/>
              </a:rPr>
              <a:t>Advantages</a:t>
            </a:r>
            <a:endParaRPr lang="en-IN" sz="1800" b="1">
              <a:latin typeface="Montserrat" panose="00000500000000000000" pitchFamily="34" charset="0"/>
              <a:cs typeface="Montserrat" panose="00000500000000000000" pitchFamily="34" charset="0"/>
            </a:endParaRPr>
          </a:p>
          <a:p>
            <a:pPr marL="285750" indent="-285750">
              <a:lnSpc>
                <a:spcPct val="150000"/>
              </a:lnSpc>
              <a:buFont typeface="Wingdings" panose="05000000000000000000" pitchFamily="2" charset="2"/>
              <a:buChar char="q"/>
            </a:pPr>
            <a:r>
              <a:rPr lang="en-IN" b="1">
                <a:latin typeface="Montserrat" panose="00000500000000000000" pitchFamily="34" charset="0"/>
                <a:cs typeface="Montserrat" panose="00000500000000000000" pitchFamily="34" charset="0"/>
                <a:sym typeface="+mn-ea"/>
              </a:rPr>
              <a:t>Hardware and Software Requirements</a:t>
            </a:r>
            <a:endParaRPr lang="en-IN" b="1">
              <a:latin typeface="Montserrat" panose="00000500000000000000" pitchFamily="34" charset="0"/>
              <a:cs typeface="Montserrat" panose="00000500000000000000" pitchFamily="34" charset="0"/>
              <a:sym typeface="+mn-ea"/>
            </a:endParaRPr>
          </a:p>
          <a:p>
            <a:pPr marL="285750" indent="-285750">
              <a:lnSpc>
                <a:spcPct val="150000"/>
              </a:lnSpc>
              <a:buFont typeface="Wingdings" panose="05000000000000000000" pitchFamily="2" charset="2"/>
              <a:buChar char="q"/>
            </a:pPr>
            <a:r>
              <a:rPr lang="en-IN" b="1">
                <a:latin typeface="Montserrat" panose="00000500000000000000" pitchFamily="34" charset="0"/>
                <a:cs typeface="Montserrat" panose="00000500000000000000" pitchFamily="34" charset="0"/>
                <a:sym typeface="+mn-ea"/>
              </a:rPr>
              <a:t>Novelty of Project</a:t>
            </a:r>
            <a:endParaRPr lang="en-IN" sz="1800" b="1">
              <a:latin typeface="Montserrat" panose="00000500000000000000" pitchFamily="34" charset="0"/>
              <a:cs typeface="Montserrat" panose="00000500000000000000" pitchFamily="34" charset="0"/>
            </a:endParaRPr>
          </a:p>
          <a:p>
            <a:pPr marL="285750" indent="-285750">
              <a:lnSpc>
                <a:spcPct val="150000"/>
              </a:lnSpc>
              <a:buFont typeface="Wingdings" panose="05000000000000000000" pitchFamily="2" charset="2"/>
              <a:buChar char="q"/>
            </a:pPr>
            <a:r>
              <a:rPr lang="en-IN" b="1">
                <a:latin typeface="Montserrat" panose="00000500000000000000" pitchFamily="34" charset="0"/>
                <a:cs typeface="Montserrat" panose="00000500000000000000" pitchFamily="34" charset="0"/>
                <a:sym typeface="+mn-ea"/>
              </a:rPr>
              <a:t>System Architecture</a:t>
            </a:r>
            <a:endParaRPr lang="en-IN" sz="1800" b="1">
              <a:latin typeface="Montserrat" panose="00000500000000000000" pitchFamily="34" charset="0"/>
              <a:cs typeface="Montserrat" panose="00000500000000000000" pitchFamily="34" charset="0"/>
            </a:endParaRPr>
          </a:p>
          <a:p>
            <a:pPr marL="285750" indent="-285750">
              <a:lnSpc>
                <a:spcPct val="150000"/>
              </a:lnSpc>
              <a:buFont typeface="Wingdings" panose="05000000000000000000" pitchFamily="2" charset="2"/>
              <a:buChar char="q"/>
            </a:pPr>
            <a:r>
              <a:rPr lang="en-IN" b="1">
                <a:latin typeface="Montserrat" panose="00000500000000000000" pitchFamily="34" charset="0"/>
                <a:cs typeface="Montserrat" panose="00000500000000000000" pitchFamily="34" charset="0"/>
                <a:sym typeface="+mn-ea"/>
              </a:rPr>
              <a:t>Use Case Diagram</a:t>
            </a:r>
            <a:endParaRPr lang="en-IN" b="1">
              <a:latin typeface="Montserrat" panose="00000500000000000000" pitchFamily="34" charset="0"/>
              <a:cs typeface="Montserrat" panose="00000500000000000000" pitchFamily="34" charset="0"/>
              <a:sym typeface="+mn-ea"/>
            </a:endParaRPr>
          </a:p>
        </p:txBody>
      </p:sp>
      <p:sp>
        <p:nvSpPr>
          <p:cNvPr id="5" name="Text Box 4"/>
          <p:cNvSpPr txBox="1"/>
          <p:nvPr/>
        </p:nvSpPr>
        <p:spPr>
          <a:xfrm>
            <a:off x="6329045" y="1949450"/>
            <a:ext cx="4643755" cy="4526915"/>
          </a:xfrm>
          <a:prstGeom prst="rect">
            <a:avLst/>
          </a:prstGeom>
          <a:noFill/>
        </p:spPr>
        <p:txBody>
          <a:bodyPr wrap="square" rtlCol="0" anchor="t">
            <a:noAutofit/>
          </a:bodyPr>
          <a:p>
            <a:pPr marL="285750" indent="-285750">
              <a:lnSpc>
                <a:spcPct val="150000"/>
              </a:lnSpc>
              <a:buFont typeface="Wingdings" panose="05000000000000000000" pitchFamily="2" charset="2"/>
              <a:buChar char="q"/>
            </a:pPr>
            <a:r>
              <a:rPr lang="en-IN" b="1">
                <a:latin typeface="Montserrat" panose="00000500000000000000" pitchFamily="34" charset="0"/>
                <a:cs typeface="Montserrat" panose="00000500000000000000" pitchFamily="34" charset="0"/>
                <a:sym typeface="+mn-ea"/>
              </a:rPr>
              <a:t>Class Diagram</a:t>
            </a:r>
            <a:endParaRPr lang="en-IN" sz="1800" b="1">
              <a:latin typeface="Montserrat" panose="00000500000000000000" pitchFamily="34" charset="0"/>
              <a:cs typeface="Montserrat" panose="00000500000000000000" pitchFamily="34" charset="0"/>
            </a:endParaRPr>
          </a:p>
          <a:p>
            <a:pPr marL="285750" indent="-285750">
              <a:lnSpc>
                <a:spcPct val="150000"/>
              </a:lnSpc>
              <a:buFont typeface="Wingdings" panose="05000000000000000000" pitchFamily="2" charset="2"/>
              <a:buChar char="q"/>
            </a:pPr>
            <a:r>
              <a:rPr lang="en-IN" b="1">
                <a:latin typeface="Montserrat" panose="00000500000000000000" pitchFamily="34" charset="0"/>
                <a:cs typeface="Montserrat" panose="00000500000000000000" pitchFamily="34" charset="0"/>
                <a:sym typeface="+mn-ea"/>
              </a:rPr>
              <a:t>Sequence Diagram</a:t>
            </a:r>
            <a:endParaRPr lang="en-IN" sz="1800" b="1">
              <a:latin typeface="Montserrat" panose="00000500000000000000" pitchFamily="34" charset="0"/>
              <a:cs typeface="Montserrat" panose="00000500000000000000" pitchFamily="34" charset="0"/>
            </a:endParaRPr>
          </a:p>
          <a:p>
            <a:pPr marL="285750" indent="-285750">
              <a:lnSpc>
                <a:spcPct val="150000"/>
              </a:lnSpc>
              <a:buFont typeface="Wingdings" panose="05000000000000000000" pitchFamily="2" charset="2"/>
              <a:buChar char="q"/>
            </a:pPr>
            <a:r>
              <a:rPr lang="en-IN" b="1">
                <a:latin typeface="Montserrat" panose="00000500000000000000" pitchFamily="34" charset="0"/>
                <a:cs typeface="Montserrat" panose="00000500000000000000" pitchFamily="34" charset="0"/>
                <a:sym typeface="+mn-ea"/>
              </a:rPr>
              <a:t>A</a:t>
            </a:r>
            <a:r>
              <a:rPr lang="en-US" altLang="en-IN" b="1">
                <a:latin typeface="Montserrat" panose="00000500000000000000" pitchFamily="34" charset="0"/>
                <a:cs typeface="Montserrat" panose="00000500000000000000" pitchFamily="34" charset="0"/>
                <a:sym typeface="+mn-ea"/>
              </a:rPr>
              <a:t>ctivity Diagram</a:t>
            </a:r>
            <a:endParaRPr lang="en-US" altLang="en-IN" b="1">
              <a:latin typeface="Montserrat" panose="00000500000000000000" pitchFamily="34" charset="0"/>
              <a:cs typeface="Montserrat" panose="00000500000000000000" pitchFamily="34" charset="0"/>
              <a:sym typeface="+mn-ea"/>
            </a:endParaRPr>
          </a:p>
          <a:p>
            <a:pPr marL="285750" indent="-285750">
              <a:lnSpc>
                <a:spcPct val="150000"/>
              </a:lnSpc>
              <a:buFont typeface="Wingdings" panose="05000000000000000000" pitchFamily="2" charset="2"/>
              <a:buChar char="q"/>
            </a:pPr>
            <a:r>
              <a:rPr lang="en-IN" altLang="en-US" b="1">
                <a:latin typeface="Montserrat" panose="00000500000000000000" pitchFamily="34" charset="0"/>
                <a:cs typeface="Montserrat" panose="00000500000000000000" pitchFamily="34" charset="0"/>
                <a:sym typeface="+mn-ea"/>
              </a:rPr>
              <a:t>Sample Code</a:t>
            </a:r>
            <a:endParaRPr lang="en-IN" altLang="en-US" b="1">
              <a:latin typeface="Montserrat" panose="00000500000000000000" pitchFamily="34" charset="0"/>
              <a:cs typeface="Montserrat" panose="00000500000000000000" pitchFamily="34" charset="0"/>
              <a:sym typeface="+mn-ea"/>
            </a:endParaRPr>
          </a:p>
          <a:p>
            <a:pPr marL="285750" indent="-285750">
              <a:lnSpc>
                <a:spcPct val="150000"/>
              </a:lnSpc>
              <a:buFont typeface="Wingdings" panose="05000000000000000000" pitchFamily="2" charset="2"/>
              <a:buChar char="q"/>
            </a:pPr>
            <a:r>
              <a:rPr lang="en-IN" altLang="en-US" b="1">
                <a:latin typeface="Montserrat" panose="00000500000000000000" pitchFamily="34" charset="0"/>
                <a:cs typeface="Montserrat" panose="00000500000000000000" pitchFamily="34" charset="0"/>
                <a:sym typeface="+mn-ea"/>
              </a:rPr>
              <a:t>Result</a:t>
            </a:r>
            <a:endParaRPr lang="en-IN" altLang="en-US" b="1">
              <a:latin typeface="Montserrat" panose="00000500000000000000" pitchFamily="34" charset="0"/>
              <a:cs typeface="Montserrat" panose="00000500000000000000" pitchFamily="34" charset="0"/>
              <a:sym typeface="+mn-ea"/>
            </a:endParaRPr>
          </a:p>
          <a:p>
            <a:pPr marL="285750" indent="-285750">
              <a:lnSpc>
                <a:spcPct val="150000"/>
              </a:lnSpc>
              <a:buFont typeface="Wingdings" panose="05000000000000000000" pitchFamily="2" charset="2"/>
              <a:buChar char="q"/>
            </a:pPr>
            <a:r>
              <a:rPr lang="en-IN" altLang="en-US" b="1">
                <a:latin typeface="Montserrat" panose="00000500000000000000" pitchFamily="34" charset="0"/>
                <a:cs typeface="Montserrat" panose="00000500000000000000" pitchFamily="34" charset="0"/>
                <a:sym typeface="+mn-ea"/>
              </a:rPr>
              <a:t>Conclusion</a:t>
            </a:r>
            <a:endParaRPr lang="en-IN" altLang="en-US" b="1">
              <a:latin typeface="Montserrat" panose="00000500000000000000" pitchFamily="34" charset="0"/>
              <a:cs typeface="Montserrat" panose="00000500000000000000" pitchFamily="34" charset="0"/>
              <a:sym typeface="+mn-ea"/>
            </a:endParaRPr>
          </a:p>
          <a:p>
            <a:pPr marL="285750" indent="-285750">
              <a:lnSpc>
                <a:spcPct val="150000"/>
              </a:lnSpc>
              <a:buFont typeface="Wingdings" panose="05000000000000000000" pitchFamily="2" charset="2"/>
              <a:buChar char="q"/>
            </a:pPr>
            <a:r>
              <a:rPr lang="en-IN" altLang="en-US" b="1">
                <a:latin typeface="Montserrat" panose="00000500000000000000" pitchFamily="34" charset="0"/>
                <a:cs typeface="Montserrat" panose="00000500000000000000" pitchFamily="34" charset="0"/>
                <a:sym typeface="+mn-ea"/>
              </a:rPr>
              <a:t>Future Scope</a:t>
            </a:r>
            <a:endParaRPr lang="en-IN" altLang="en-US" b="1">
              <a:latin typeface="Montserrat" panose="00000500000000000000" pitchFamily="34" charset="0"/>
              <a:cs typeface="Montserrat" panose="00000500000000000000" pitchFamily="34" charset="0"/>
              <a:sym typeface="+mn-ea"/>
            </a:endParaRPr>
          </a:p>
          <a:p>
            <a:pPr marL="285750" indent="-285750">
              <a:lnSpc>
                <a:spcPct val="150000"/>
              </a:lnSpc>
              <a:buFont typeface="Wingdings" panose="05000000000000000000" pitchFamily="2" charset="2"/>
              <a:buChar char="q"/>
            </a:pPr>
            <a:r>
              <a:rPr lang="en-IN" altLang="en-US" b="1">
                <a:latin typeface="Montserrat" panose="00000500000000000000" pitchFamily="34" charset="0"/>
                <a:cs typeface="Montserrat" panose="00000500000000000000" pitchFamily="34" charset="0"/>
                <a:sym typeface="+mn-ea"/>
              </a:rPr>
              <a:t>References</a:t>
            </a:r>
            <a:endParaRPr lang="en-IN" altLang="en-US" b="1">
              <a:latin typeface="Montserrat" panose="00000500000000000000" pitchFamily="34" charset="0"/>
              <a:cs typeface="Montserrat" panose="00000500000000000000" pitchFamily="34" charset="0"/>
              <a:sym typeface="+mn-ea"/>
            </a:endParaRPr>
          </a:p>
          <a:p>
            <a:pPr marL="285750" indent="-285750">
              <a:lnSpc>
                <a:spcPct val="150000"/>
              </a:lnSpc>
              <a:buFont typeface="Wingdings" panose="05000000000000000000" pitchFamily="2" charset="2"/>
              <a:buChar char="q"/>
            </a:pPr>
            <a:r>
              <a:rPr lang="en-IN" altLang="en-US" b="1">
                <a:latin typeface="Montserrat" panose="00000500000000000000" pitchFamily="34" charset="0"/>
                <a:cs typeface="Montserrat" panose="00000500000000000000" pitchFamily="34" charset="0"/>
                <a:sym typeface="+mn-ea"/>
              </a:rPr>
              <a:t>Github Link</a:t>
            </a:r>
            <a:endParaRPr lang="en-IN" altLang="en-US" b="1">
              <a:latin typeface="Montserrat" panose="00000500000000000000" pitchFamily="34" charset="0"/>
              <a:cs typeface="Montserrat" panose="00000500000000000000" pitchFamily="34" charset="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85240" y="421640"/>
            <a:ext cx="4876800" cy="7969885"/>
          </a:xfrm>
          <a:prstGeom prst="rect">
            <a:avLst/>
          </a:prstGeom>
          <a:noFill/>
        </p:spPr>
        <p:txBody>
          <a:bodyPr wrap="square" rtlCol="0">
            <a:noAutofit/>
          </a:bodyPr>
          <a:p>
            <a:r>
              <a:rPr lang="en-US"/>
              <a:t>)#@app.route('/home')</a:t>
            </a:r>
            <a:endParaRPr lang="en-US"/>
          </a:p>
          <a:p>
            <a:r>
              <a:rPr lang="en-US"/>
              <a:t>def home():</a:t>
            </a:r>
            <a:endParaRPr lang="en-US"/>
          </a:p>
          <a:p>
            <a:r>
              <a:rPr lang="en-US"/>
              <a:t>    return render_template('home.html')</a:t>
            </a:r>
            <a:endParaRPr lang="en-US"/>
          </a:p>
          <a:p>
            <a:r>
              <a:rPr lang="en-US"/>
              <a:t>@app.route('/prediction', methods = ['GET', 'POST'])</a:t>
            </a:r>
            <a:endParaRPr lang="en-US"/>
          </a:p>
          <a:p>
            <a:r>
              <a:rPr lang="en-US"/>
              <a:t>def prediction():</a:t>
            </a:r>
            <a:endParaRPr lang="en-US"/>
          </a:p>
          <a:p>
            <a:r>
              <a:rPr lang="en-US"/>
              <a:t>    return render_template('prediction.html')</a:t>
            </a:r>
            <a:endParaRPr lang="en-US"/>
          </a:p>
          <a:p>
            <a:r>
              <a:rPr lang="en-US"/>
              <a:t>#@app.route('/upload')</a:t>
            </a:r>
            <a:endParaRPr lang="en-US"/>
          </a:p>
          <a:p>
            <a:r>
              <a:rPr lang="en-US"/>
              <a:t>def upload_file():</a:t>
            </a:r>
            <a:endParaRPr lang="en-US"/>
          </a:p>
          <a:p>
            <a:r>
              <a:rPr lang="en-US"/>
              <a:t>  return render_template('BatchPredict.html')</a:t>
            </a:r>
            <a:endParaRPr lang="en-US"/>
          </a:p>
          <a:p>
            <a:r>
              <a:rPr lang="en-US"/>
              <a:t>@app.route('/predict',methods=['POST'])</a:t>
            </a:r>
            <a:endParaRPr lang="en-US"/>
          </a:p>
          <a:p>
            <a:r>
              <a:rPr lang="en-US"/>
              <a:t>def predict():</a:t>
            </a:r>
            <a:endParaRPr lang="en-US"/>
          </a:p>
          <a:p>
            <a:r>
              <a:rPr lang="en-US"/>
              <a:t>    int_feature = [x for x in request.form.values()]     </a:t>
            </a:r>
            <a:endParaRPr lang="en-US"/>
          </a:p>
          <a:p>
            <a:r>
              <a:rPr lang="en-US"/>
              <a:t>    final_features = [np.array(int_feature)]</a:t>
            </a:r>
            <a:endParaRPr lang="en-US"/>
          </a:p>
          <a:p>
            <a:r>
              <a:rPr lang="en-US"/>
              <a:t>    result=model.predict(final_features)</a:t>
            </a:r>
            <a:endParaRPr lang="en-US"/>
          </a:p>
          <a:p>
            <a:r>
              <a:rPr lang="en-US"/>
              <a:t>    if result == 1:</a:t>
            </a:r>
            <a:endParaRPr lang="en-US"/>
          </a:p>
          <a:p>
            <a:r>
              <a:rPr lang="en-US"/>
              <a:t>            result = "Spam detected"</a:t>
            </a:r>
            <a:endParaRPr lang="en-US"/>
          </a:p>
          <a:p>
            <a:r>
              <a:rPr lang="en-US"/>
              <a:t>    else:</a:t>
            </a:r>
            <a:endParaRPr lang="en-US"/>
          </a:p>
          <a:p>
            <a:r>
              <a:rPr lang="en-US"/>
              <a:t>        result = 'No spam' </a:t>
            </a:r>
            <a:br>
              <a:rPr lang="en-US"/>
            </a:br>
            <a:r>
              <a:rPr lang="en-US"/>
              <a:t>return render_template('prediction.html', prediction_text= result)</a:t>
            </a:r>
            <a:endParaRPr lang="en-US"/>
          </a:p>
          <a:p>
            <a:r>
              <a:rPr lang="en-US"/>
              <a:t>@app.route('/performance')</a:t>
            </a:r>
            <a:endParaRPr lang="en-US"/>
          </a:p>
          <a:p>
            <a:r>
              <a:rPr lang="en-US"/>
              <a:t>def performance():</a:t>
            </a:r>
            <a:endParaRPr lang="en-US"/>
          </a:p>
          <a:p>
            <a:r>
              <a:rPr lang="en-US"/>
              <a:t>    return render_template('performance.html') </a:t>
            </a:r>
            <a:endParaRPr lang="en-US"/>
          </a:p>
          <a:p>
            <a:r>
              <a:rPr lang="en-US"/>
              <a:t>  </a:t>
            </a:r>
            <a:endParaRPr lang="en-US"/>
          </a:p>
          <a:p>
            <a:r>
              <a:rPr lang="en-US"/>
              <a:t>if __name__ == "__main__":</a:t>
            </a:r>
            <a:endParaRPr lang="en-US"/>
          </a:p>
          <a:p>
            <a:r>
              <a:rPr lang="en-US"/>
              <a:t>    app.run(debug=True)</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56005" y="523240"/>
            <a:ext cx="4927600" cy="7562215"/>
          </a:xfrm>
          <a:prstGeom prst="rect">
            <a:avLst/>
          </a:prstGeom>
          <a:noFill/>
        </p:spPr>
        <p:txBody>
          <a:bodyPr wrap="square" rtlCol="0">
            <a:noAutofit/>
          </a:bodyPr>
          <a:p>
            <a:r>
              <a:rPr lang="en-US">
                <a:sym typeface="+mn-ea"/>
              </a:rPr>
              <a:t>@app.route('/index')</a:t>
            </a:r>
            <a:endParaRPr lang="en-US">
              <a:sym typeface="+mn-ea"/>
            </a:endParaRPr>
          </a:p>
          <a:p>
            <a:r>
              <a:rPr lang="en-US"/>
              <a:t>def index():</a:t>
            </a:r>
            <a:endParaRPr lang="en-US"/>
          </a:p>
          <a:p>
            <a:r>
              <a:rPr lang="en-US"/>
              <a:t>    return render_template('index.html')</a:t>
            </a:r>
            <a:endParaRPr lang="en-US"/>
          </a:p>
          <a:p>
            <a:endParaRPr lang="en-US"/>
          </a:p>
          <a:p>
            <a:r>
              <a:rPr lang="en-US"/>
              <a:t>@app.route('/chart')</a:t>
            </a:r>
            <a:endParaRPr lang="en-US"/>
          </a:p>
          <a:p>
            <a:r>
              <a:rPr lang="en-US"/>
              <a:t>def chart():</a:t>
            </a:r>
            <a:endParaRPr lang="en-US"/>
          </a:p>
          <a:p>
            <a:r>
              <a:rPr lang="en-US"/>
              <a:t>    return render_template('chart.html')</a:t>
            </a:r>
            <a:endParaRPr lang="en-US"/>
          </a:p>
          <a:p>
            <a:endParaRPr lang="en-US"/>
          </a:p>
          <a:p>
            <a:r>
              <a:rPr lang="en-US"/>
              <a:t>#@app.route('/future')</a:t>
            </a:r>
            <a:endParaRPr lang="en-US"/>
          </a:p>
          <a:p>
            <a:r>
              <a:rPr lang="en-US"/>
              <a:t>def future():</a:t>
            </a:r>
            <a:endParaRPr lang="en-US"/>
          </a:p>
          <a:p>
            <a:r>
              <a:rPr lang="en-US"/>
              <a:t>  return render_template('future.html')    </a:t>
            </a:r>
            <a:endParaRPr lang="en-US"/>
          </a:p>
          <a:p>
            <a:endParaRPr lang="en-US"/>
          </a:p>
          <a:p>
            <a:r>
              <a:rPr lang="en-US"/>
              <a:t>@app.route('/login')</a:t>
            </a:r>
            <a:endParaRPr lang="en-US"/>
          </a:p>
          <a:p>
            <a:r>
              <a:rPr lang="en-US"/>
              <a:t>def login():</a:t>
            </a:r>
            <a:endParaRPr lang="en-US"/>
          </a:p>
          <a:p>
            <a:r>
              <a:rPr lang="en-US"/>
              <a:t>    return render_template('login.html')</a:t>
            </a:r>
            <a:endParaRPr lang="en-US"/>
          </a:p>
          <a:p>
            <a:r>
              <a:rPr lang="en-US"/>
              <a:t>@app.route('/upload')</a:t>
            </a:r>
            <a:endParaRPr lang="en-US"/>
          </a:p>
          <a:p>
            <a:r>
              <a:rPr lang="en-US"/>
              <a:t>def upload():</a:t>
            </a:r>
            <a:endParaRPr lang="en-US"/>
          </a:p>
          <a:p>
            <a:r>
              <a:rPr lang="en-US"/>
              <a:t>    return render_template('upload.html')  </a:t>
            </a:r>
            <a:endParaRPr lang="en-US"/>
          </a:p>
          <a:p>
            <a:r>
              <a:rPr lang="en-US"/>
              <a:t>@app.route('/preview',methods=["POST"])</a:t>
            </a:r>
            <a:br>
              <a:rPr lang="en-US"/>
            </a:br>
            <a:r>
              <a:rPr lang="en-US"/>
              <a:t>def preview():</a:t>
            </a:r>
            <a:endParaRPr lang="en-US"/>
          </a:p>
          <a:p>
            <a:r>
              <a:rPr lang="en-US"/>
              <a:t>    if request.method == 'POST':</a:t>
            </a:r>
            <a:endParaRPr lang="en-US"/>
          </a:p>
          <a:p>
            <a:r>
              <a:rPr lang="en-US"/>
              <a:t>        dataset = request.files['datasetfile']</a:t>
            </a:r>
            <a:endParaRPr lang="en-US"/>
          </a:p>
          <a:p>
            <a:r>
              <a:rPr lang="en-US"/>
              <a:t>        df = pd.read_csv(dataset,encoding = 'unicode_escape')</a:t>
            </a:r>
            <a:endParaRPr lang="en-US"/>
          </a:p>
          <a:p>
            <a:r>
              <a:rPr lang="en-US"/>
              <a:t>        df.set_index('Id', inplace=True)</a:t>
            </a:r>
            <a:endParaRPr lang="en-US"/>
          </a:p>
          <a:p>
            <a:r>
              <a:rPr lang="en-US"/>
              <a:t>        return render_template("preview.html",df_view = df)</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08635" y="153670"/>
            <a:ext cx="5500370" cy="827405"/>
          </a:xfrm>
          <a:prstGeom prst="rect">
            <a:avLst/>
          </a:prstGeom>
          <a:noFill/>
        </p:spPr>
        <p:txBody>
          <a:bodyPr wrap="square" rtlCol="0">
            <a:noAutofit/>
          </a:bodyPr>
          <a:p>
            <a:r>
              <a:rPr lang="en-IN" altLang="en-US" sz="32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rPr>
              <a:t>Sample Code:</a:t>
            </a:r>
            <a:r>
              <a:rPr lang="en-US" sz="32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rPr>
              <a:t> </a:t>
            </a:r>
            <a:endParaRPr lang="en-US" sz="3200"/>
          </a:p>
        </p:txBody>
      </p:sp>
      <p:sp>
        <p:nvSpPr>
          <p:cNvPr id="3" name="Text Box 2"/>
          <p:cNvSpPr txBox="1"/>
          <p:nvPr/>
        </p:nvSpPr>
        <p:spPr>
          <a:xfrm>
            <a:off x="1209040" y="1096010"/>
            <a:ext cx="4876800" cy="597535"/>
          </a:xfrm>
          <a:prstGeom prst="rect">
            <a:avLst/>
          </a:prstGeom>
          <a:noFill/>
        </p:spPr>
        <p:txBody>
          <a:bodyPr wrap="square" rtlCol="0">
            <a:noAutofit/>
          </a:bodyPr>
          <a:p>
            <a:r>
              <a:rPr lang="en-IN" altLang="en-US" sz="2800">
                <a:sym typeface="+mn-ea"/>
              </a:rPr>
              <a:t>HomePage:</a:t>
            </a:r>
            <a:endParaRPr lang="en-IN" altLang="en-US" sz="2800">
              <a:sym typeface="+mn-ea"/>
            </a:endParaRPr>
          </a:p>
        </p:txBody>
      </p:sp>
      <p:pic>
        <p:nvPicPr>
          <p:cNvPr id="15" name="image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1665" y="2005330"/>
            <a:ext cx="8912860" cy="55930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97535" y="497840"/>
            <a:ext cx="4876800" cy="1076325"/>
          </a:xfrm>
          <a:prstGeom prst="rect">
            <a:avLst/>
          </a:prstGeom>
          <a:noFill/>
        </p:spPr>
        <p:txBody>
          <a:bodyPr wrap="square" rtlCol="0">
            <a:spAutoFit/>
          </a:bodyPr>
          <a:p>
            <a:r>
              <a:rPr lang="en-IN" altLang="en-US" sz="3200">
                <a:sym typeface="+mn-ea"/>
              </a:rPr>
              <a:t>LoginPage:</a:t>
            </a:r>
            <a:endParaRPr lang="en-IN" altLang="en-US" sz="3200">
              <a:sym typeface="+mn-ea"/>
            </a:endParaRPr>
          </a:p>
          <a:p>
            <a:endParaRPr lang="en-US" sz="3200"/>
          </a:p>
        </p:txBody>
      </p:sp>
      <p:pic>
        <p:nvPicPr>
          <p:cNvPr id="17" name="image8.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7050" y="1104900"/>
            <a:ext cx="7414260" cy="6019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2935" y="357505"/>
            <a:ext cx="4876800" cy="583565"/>
          </a:xfrm>
          <a:prstGeom prst="rect">
            <a:avLst/>
          </a:prstGeom>
          <a:noFill/>
        </p:spPr>
        <p:txBody>
          <a:bodyPr wrap="square" rtlCol="0">
            <a:spAutoFit/>
          </a:bodyPr>
          <a:p>
            <a:r>
              <a:rPr lang="en-US" sz="3200"/>
              <a:t>U</a:t>
            </a:r>
            <a:r>
              <a:rPr lang="en-IN" altLang="en-US" sz="3200"/>
              <a:t>pload Data:</a:t>
            </a:r>
            <a:endParaRPr lang="en-IN" altLang="en-US" sz="3200"/>
          </a:p>
        </p:txBody>
      </p:sp>
      <p:pic>
        <p:nvPicPr>
          <p:cNvPr id="19" name="image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2070" y="1700530"/>
            <a:ext cx="9172575" cy="52616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5335" y="497840"/>
            <a:ext cx="4876800" cy="583565"/>
          </a:xfrm>
          <a:prstGeom prst="rect">
            <a:avLst/>
          </a:prstGeom>
          <a:noFill/>
        </p:spPr>
        <p:txBody>
          <a:bodyPr wrap="square" rtlCol="0">
            <a:spAutoFit/>
          </a:bodyPr>
          <a:p>
            <a:r>
              <a:rPr lang="en-US" sz="3200"/>
              <a:t>P</a:t>
            </a:r>
            <a:r>
              <a:rPr lang="en-IN" altLang="en-US" sz="3200"/>
              <a:t>review Data</a:t>
            </a:r>
            <a:r>
              <a:rPr lang="en-IN" altLang="en-US"/>
              <a:t>:</a:t>
            </a:r>
            <a:endParaRPr lang="en-IN" altLang="en-US"/>
          </a:p>
        </p:txBody>
      </p:sp>
      <p:pic>
        <p:nvPicPr>
          <p:cNvPr id="763575202" name="image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02510" y="2160905"/>
            <a:ext cx="9146540" cy="53714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4035" y="179705"/>
            <a:ext cx="4876800" cy="583565"/>
          </a:xfrm>
          <a:prstGeom prst="rect">
            <a:avLst/>
          </a:prstGeom>
          <a:noFill/>
        </p:spPr>
        <p:txBody>
          <a:bodyPr wrap="square" rtlCol="0">
            <a:spAutoFit/>
          </a:bodyPr>
          <a:p>
            <a:r>
              <a:rPr lang="en-US" sz="3200"/>
              <a:t>P</a:t>
            </a:r>
            <a:r>
              <a:rPr lang="en-IN" altLang="en-US" sz="3200"/>
              <a:t>rediction:</a:t>
            </a:r>
            <a:endParaRPr lang="en-IN" altLang="en-US" sz="3200"/>
          </a:p>
        </p:txBody>
      </p:sp>
      <p:pic>
        <p:nvPicPr>
          <p:cNvPr id="1541191444" name="image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05430" y="1381760"/>
            <a:ext cx="8599170" cy="59880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635" y="306705"/>
            <a:ext cx="4876800" cy="583565"/>
          </a:xfrm>
          <a:prstGeom prst="rect">
            <a:avLst/>
          </a:prstGeom>
          <a:noFill/>
        </p:spPr>
        <p:txBody>
          <a:bodyPr wrap="square" rtlCol="0">
            <a:spAutoFit/>
          </a:bodyPr>
          <a:p>
            <a:r>
              <a:rPr lang="en-IN" altLang="en-US" sz="3200"/>
              <a:t>Output:</a:t>
            </a:r>
            <a:endParaRPr lang="en-IN" altLang="en-US" sz="3200"/>
          </a:p>
        </p:txBody>
      </p:sp>
      <p:pic>
        <p:nvPicPr>
          <p:cNvPr id="1599911499" name="image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72615" y="990600"/>
            <a:ext cx="9523095" cy="6248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 name="Picture 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606550" y="803910"/>
            <a:ext cx="10487660" cy="662241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4105" y="255905"/>
            <a:ext cx="4876800" cy="583565"/>
          </a:xfrm>
          <a:prstGeom prst="rect">
            <a:avLst/>
          </a:prstGeom>
          <a:noFill/>
        </p:spPr>
        <p:txBody>
          <a:bodyPr wrap="square" rtlCol="0">
            <a:spAutoFit/>
          </a:bodyPr>
          <a:p>
            <a:r>
              <a:rPr lang="en-US" sz="3200"/>
              <a:t>Performance</a:t>
            </a:r>
            <a:r>
              <a:rPr lang="en-IN" altLang="en-US" sz="3200"/>
              <a:t> Analysis:</a:t>
            </a:r>
            <a:endParaRPr lang="en-IN" altLang="en-US" sz="3200"/>
          </a:p>
        </p:txBody>
      </p:sp>
      <p:pic>
        <p:nvPicPr>
          <p:cNvPr id="114827056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86150" y="1196975"/>
            <a:ext cx="5926455" cy="2917190"/>
          </a:xfrm>
          <a:prstGeom prst="rect">
            <a:avLst/>
          </a:prstGeom>
        </p:spPr>
      </p:pic>
      <p:pic>
        <p:nvPicPr>
          <p:cNvPr id="1084759133" name="Picture 1"/>
          <p:cNvPicPr>
            <a:picLocks noChangeAspect="1"/>
          </p:cNvPicPr>
          <p:nvPr/>
        </p:nvPicPr>
        <p:blipFill>
          <a:blip r:embed="rId2"/>
          <a:stretch>
            <a:fillRect/>
          </a:stretch>
        </p:blipFill>
        <p:spPr>
          <a:xfrm>
            <a:off x="4166235" y="4565015"/>
            <a:ext cx="5246370" cy="27539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501622"/>
            <a:ext cx="5701546" cy="712708"/>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pitchFamily="34" charset="0"/>
                <a:ea typeface="Barlow" panose="00000500000000000000" pitchFamily="34" charset="-122"/>
                <a:cs typeface="Barlow" panose="00000500000000000000" pitchFamily="34" charset="-120"/>
              </a:rPr>
              <a:t>Introduction</a:t>
            </a:r>
            <a:endParaRPr lang="en-US" sz="4450" dirty="0"/>
          </a:p>
        </p:txBody>
      </p:sp>
      <p:sp>
        <p:nvSpPr>
          <p:cNvPr id="3" name="Text 1"/>
          <p:cNvSpPr/>
          <p:nvPr/>
        </p:nvSpPr>
        <p:spPr>
          <a:xfrm>
            <a:off x="758309" y="3647599"/>
            <a:ext cx="13113782" cy="2080260"/>
          </a:xfrm>
          <a:prstGeom prst="rect">
            <a:avLst/>
          </a:prstGeom>
          <a:noFill/>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Internet of Things (IoT) facilitates the seamless integration of physical devices with the digital world, allowing devices to communicate and exchange data across diverse networks. However, this rapid expansion introduces significant security challenges, including spam attacks, intrusions, and other vulnerabilities. Protecting IoT systems from these threats has become increasingly critical. Machine Learning (ML) offers a powerful solution to address these challenges by enhancing the detection and prevention of spam and other malicious activities in IoT environments, ultimately improving overall security and system reliability.</a:t>
            </a:r>
            <a:endParaRPr lang="en-US" sz="17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41705" y="727075"/>
            <a:ext cx="4876800" cy="583565"/>
          </a:xfrm>
          <a:prstGeom prst="rect">
            <a:avLst/>
          </a:prstGeom>
          <a:noFill/>
        </p:spPr>
        <p:txBody>
          <a:bodyPr wrap="square" rtlCol="0">
            <a:spAutoFit/>
          </a:bodyPr>
          <a:p>
            <a:r>
              <a:rPr lang="en-IN" altLang="en-US" sz="32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rPr>
              <a:t>Conclusion:</a:t>
            </a:r>
            <a:endParaRPr lang="en-IN" altLang="en-US" sz="32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endParaRPr>
          </a:p>
        </p:txBody>
      </p:sp>
      <p:sp>
        <p:nvSpPr>
          <p:cNvPr id="3" name="Text Box 2"/>
          <p:cNvSpPr txBox="1"/>
          <p:nvPr/>
        </p:nvSpPr>
        <p:spPr>
          <a:xfrm>
            <a:off x="1399540" y="1618615"/>
            <a:ext cx="10886440" cy="3208655"/>
          </a:xfrm>
          <a:prstGeom prst="rect">
            <a:avLst/>
          </a:prstGeom>
          <a:noFill/>
        </p:spPr>
        <p:txBody>
          <a:bodyPr wrap="square" rtlCol="0">
            <a:noAutofit/>
          </a:bodyPr>
          <a:p>
            <a:r>
              <a:rPr lang="en-US">
                <a:latin typeface="Montserrat" panose="00000500000000000000" pitchFamily="34" charset="0"/>
                <a:cs typeface="Montserrat" panose="00000500000000000000" pitchFamily="34" charset="0"/>
              </a:rPr>
              <a:t>The spam detection system for IoT devices successfully implements machine learning algorithms to identify and mitigate spam activity. By leveraging labeled and unlabeled datasets, the system enhances the reliability of IoT devices, ensuring the integrity of data transmission. The integration of various machine learning models, coupled with robust evaluation mechanisms, has demonstrated a significant improvement in the accuracy of spam detection. The user-friendly interface allows for seamless interaction, empowering users to upload data, initiate predictions, and access results efficiently.</a:t>
            </a:r>
            <a:endParaRPr lang="en-US">
              <a:latin typeface="Montserrat" panose="00000500000000000000" pitchFamily="34" charset="0"/>
              <a:cs typeface="Montserrat" panose="00000500000000000000"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81405" y="777875"/>
            <a:ext cx="4876800" cy="860425"/>
          </a:xfrm>
          <a:prstGeom prst="rect">
            <a:avLst/>
          </a:prstGeom>
          <a:noFill/>
        </p:spPr>
        <p:txBody>
          <a:bodyPr wrap="square" rtlCol="0">
            <a:spAutoFit/>
          </a:bodyPr>
          <a:p>
            <a:r>
              <a:rPr lang="en-IN" altLang="en-US" sz="32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rPr>
              <a:t>Future Scope:</a:t>
            </a:r>
            <a:endParaRPr lang="en-IN" altLang="en-US"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endParaRPr>
          </a:p>
          <a:p>
            <a:endParaRPr lang="en-US"/>
          </a:p>
        </p:txBody>
      </p:sp>
      <p:sp>
        <p:nvSpPr>
          <p:cNvPr id="3" name="Text Box 2"/>
          <p:cNvSpPr txBox="1"/>
          <p:nvPr/>
        </p:nvSpPr>
        <p:spPr>
          <a:xfrm>
            <a:off x="1450975" y="2191385"/>
            <a:ext cx="10365105" cy="3844290"/>
          </a:xfrm>
          <a:prstGeom prst="rect">
            <a:avLst/>
          </a:prstGeom>
          <a:noFill/>
        </p:spPr>
        <p:txBody>
          <a:bodyPr wrap="square" rtlCol="0">
            <a:noAutofit/>
          </a:bodyPr>
          <a:p>
            <a:r>
              <a:rPr lang="en-US">
                <a:latin typeface="Montserrat" panose="00000500000000000000" pitchFamily="34" charset="0"/>
                <a:cs typeface="Montserrat" panose="00000500000000000000" pitchFamily="34" charset="0"/>
              </a:rPr>
              <a:t>The future scope of the spam detection system includes implementing real-time data processing to provide instant feedback on spam detection as IoT devices generate data. Enhancing the model with advanced machine learning techniques, such as deep learning, will improve classification accuracy and adaptability to new spam types. Additionally, developing dynamic learning capabilities will allow the system to continuously update its knowledge base based on incoming data. Integration with broader IoT security frameworks will provide a comprehensive solution, while user customization options for spam detection thresholds will enhance flexibility and user experience.</a:t>
            </a:r>
            <a:endParaRPr lang="en-US">
              <a:latin typeface="Montserrat" panose="00000500000000000000" pitchFamily="34" charset="0"/>
              <a:cs typeface="Montserrat" panose="00000500000000000000"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67105" y="510540"/>
            <a:ext cx="4876800" cy="1076325"/>
          </a:xfrm>
          <a:prstGeom prst="rect">
            <a:avLst/>
          </a:prstGeom>
          <a:noFill/>
        </p:spPr>
        <p:txBody>
          <a:bodyPr wrap="square" rtlCol="0">
            <a:spAutoFit/>
          </a:bodyPr>
          <a:p>
            <a:r>
              <a:rPr lang="en-IN" altLang="en-US" sz="32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rPr>
              <a:t>Reference:</a:t>
            </a:r>
            <a:endParaRPr lang="en-IN" altLang="en-US" sz="32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endParaRPr>
          </a:p>
          <a:p>
            <a:endParaRPr lang="en-US" sz="3200"/>
          </a:p>
        </p:txBody>
      </p:sp>
      <p:sp>
        <p:nvSpPr>
          <p:cNvPr id="3" name="Text Box 2"/>
          <p:cNvSpPr txBox="1"/>
          <p:nvPr/>
        </p:nvSpPr>
        <p:spPr>
          <a:xfrm>
            <a:off x="1209040" y="1745615"/>
            <a:ext cx="11713845" cy="6568440"/>
          </a:xfrm>
          <a:prstGeom prst="rect">
            <a:avLst/>
          </a:prstGeom>
          <a:noFill/>
        </p:spPr>
        <p:txBody>
          <a:bodyPr wrap="square" rtlCol="0">
            <a:noAutofit/>
          </a:bodyPr>
          <a:p>
            <a:pPr marL="285750" indent="-285750" algn="l">
              <a:buFont typeface="Arial" panose="020B0604020202020204" pitchFamily="34" charset="0"/>
              <a:buChar char="•"/>
            </a:pPr>
            <a:r>
              <a:rPr lang="en-US"/>
              <a:t></a:t>
            </a:r>
            <a:r>
              <a:rPr lang="en-US">
                <a:latin typeface="Montserrat" panose="00000500000000000000" pitchFamily="34" charset="0"/>
                <a:cs typeface="Montserrat" panose="00000500000000000000" pitchFamily="34" charset="0"/>
              </a:rPr>
              <a:t>  Z.-K. Zhang, M. C. Y. Cho, C.-W.Wang, C.-W.Hsu, C.-K. Chen, and S. Shieh, “Iot security: ongoing challenges and research opportunities,”in 2014 IEEE 7th international conference on service-oriented computing and applications. IEEE, 2014, pp. 230–234.</a:t>
            </a:r>
            <a:endParaRPr lang="en-US">
              <a:latin typeface="Montserrat" panose="00000500000000000000" pitchFamily="34" charset="0"/>
              <a:cs typeface="Montserrat" panose="00000500000000000000" pitchFamily="34" charset="0"/>
            </a:endParaRPr>
          </a:p>
          <a:p>
            <a:pPr marL="285750" indent="-285750" algn="l">
              <a:buFont typeface="Arial" panose="020B0604020202020204" pitchFamily="34" charset="0"/>
              <a:buChar char="•"/>
            </a:pPr>
            <a:endParaRPr lang="en-US">
              <a:latin typeface="Montserrat" panose="00000500000000000000" pitchFamily="34" charset="0"/>
              <a:cs typeface="Montserrat" panose="00000500000000000000" pitchFamily="34" charset="0"/>
            </a:endParaRPr>
          </a:p>
          <a:p>
            <a:pPr marL="285750" indent="-285750" algn="l">
              <a:buFont typeface="Arial" panose="020B0604020202020204" pitchFamily="34" charset="0"/>
              <a:buChar char="•"/>
            </a:pPr>
            <a:r>
              <a:rPr lang="en-US">
                <a:latin typeface="Montserrat" panose="00000500000000000000" pitchFamily="34" charset="0"/>
                <a:cs typeface="Montserrat" panose="00000500000000000000" pitchFamily="34" charset="0"/>
              </a:rPr>
              <a:t>   A. Dorri, S. S. Kanhere, R. Jurdak, and P. Gauravaram, “Blockchain for iot security and privacy: The case study of a smart home,” in 2017 IEEE international conference on pervasive computing and communicationsworkshops(PerCommworkshops). IEEE, 2017, pp. 618–623.</a:t>
            </a:r>
            <a:endParaRPr lang="en-US">
              <a:latin typeface="Montserrat" panose="00000500000000000000" pitchFamily="34" charset="0"/>
              <a:cs typeface="Montserrat" panose="00000500000000000000" pitchFamily="34" charset="0"/>
            </a:endParaRPr>
          </a:p>
          <a:p>
            <a:pPr marL="285750" indent="-285750" algn="l">
              <a:buFont typeface="Arial" panose="020B0604020202020204" pitchFamily="34" charset="0"/>
              <a:buChar char="•"/>
            </a:pPr>
            <a:endParaRPr lang="en-US">
              <a:latin typeface="Montserrat" panose="00000500000000000000" pitchFamily="34" charset="0"/>
              <a:cs typeface="Montserrat" panose="00000500000000000000" pitchFamily="34" charset="0"/>
            </a:endParaRPr>
          </a:p>
          <a:p>
            <a:pPr marL="285750" indent="-285750" algn="l">
              <a:buFont typeface="Arial" panose="020B0604020202020204" pitchFamily="34" charset="0"/>
              <a:buChar char="•"/>
            </a:pPr>
            <a:r>
              <a:rPr lang="en-US">
                <a:latin typeface="Montserrat" panose="00000500000000000000" pitchFamily="34" charset="0"/>
                <a:cs typeface="Montserrat" panose="00000500000000000000" pitchFamily="34" charset="0"/>
              </a:rPr>
              <a:t>    E. Bertino and N. Islam, “Botnets and internet of things security,”Computer, no. 2, pp. 76–79</a:t>
            </a:r>
            <a:r>
              <a:rPr lang="en-IN" altLang="en-US">
                <a:latin typeface="Montserrat" panose="00000500000000000000" pitchFamily="34" charset="0"/>
                <a:cs typeface="Montserrat" panose="00000500000000000000" pitchFamily="34" charset="0"/>
              </a:rPr>
              <a:t>.</a:t>
            </a:r>
            <a:r>
              <a:rPr lang="en-US">
                <a:latin typeface="Montserrat" panose="00000500000000000000" pitchFamily="34" charset="0"/>
                <a:cs typeface="Montserrat" panose="00000500000000000000" pitchFamily="34" charset="0"/>
              </a:rPr>
              <a:t> </a:t>
            </a:r>
            <a:r>
              <a:rPr lang="en-IN" altLang="en-US">
                <a:latin typeface="Montserrat" panose="00000500000000000000" pitchFamily="34" charset="0"/>
                <a:cs typeface="Montserrat" panose="00000500000000000000" pitchFamily="34" charset="0"/>
              </a:rPr>
              <a:t>   </a:t>
            </a:r>
            <a:endParaRPr lang="en-US">
              <a:latin typeface="Montserrat" panose="00000500000000000000" pitchFamily="34" charset="0"/>
              <a:cs typeface="Montserrat" panose="00000500000000000000" pitchFamily="34" charset="0"/>
            </a:endParaRPr>
          </a:p>
          <a:p>
            <a:pPr marL="285750" indent="-285750" algn="l">
              <a:buFont typeface="Arial" panose="020B0604020202020204" pitchFamily="34" charset="0"/>
              <a:buChar char="•"/>
            </a:pPr>
            <a:endParaRPr lang="en-US">
              <a:latin typeface="Montserrat" panose="00000500000000000000" pitchFamily="34" charset="0"/>
              <a:cs typeface="Montserrat" panose="00000500000000000000" pitchFamily="34" charset="0"/>
            </a:endParaRPr>
          </a:p>
          <a:p>
            <a:pPr marL="285750" indent="-285750" algn="l">
              <a:buFont typeface="Arial" panose="020B0604020202020204" pitchFamily="34" charset="0"/>
              <a:buChar char="•"/>
            </a:pPr>
            <a:r>
              <a:rPr lang="en-US">
                <a:latin typeface="Montserrat" panose="00000500000000000000" pitchFamily="34" charset="0"/>
                <a:cs typeface="Montserrat" panose="00000500000000000000" pitchFamily="34" charset="0"/>
              </a:rPr>
              <a:t>    C. Zhang and R. Green, “Communication security in internet of thing:preventive measure and avoid ddos attack over iot </a:t>
            </a:r>
            <a:r>
              <a:rPr lang="en-IN" altLang="en-US">
                <a:latin typeface="Montserrat" panose="00000500000000000000" pitchFamily="34" charset="0"/>
                <a:cs typeface="Montserrat" panose="00000500000000000000" pitchFamily="34" charset="0"/>
              </a:rPr>
              <a:t>   </a:t>
            </a:r>
            <a:r>
              <a:rPr lang="en-US">
                <a:latin typeface="Montserrat" panose="00000500000000000000" pitchFamily="34" charset="0"/>
                <a:cs typeface="Montserrat" panose="00000500000000000000" pitchFamily="34" charset="0"/>
              </a:rPr>
              <a:t>network,” in Proceedings of the 18th Symposium on Communication</a:t>
            </a:r>
            <a:endParaRPr lang="en-US">
              <a:latin typeface="Montserrat" panose="00000500000000000000" pitchFamily="34" charset="0"/>
              <a:cs typeface="Montserrat" panose="00000500000000000000"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25170" y="459740"/>
            <a:ext cx="4876800" cy="1137285"/>
          </a:xfrm>
          <a:prstGeom prst="rect">
            <a:avLst/>
          </a:prstGeom>
          <a:noFill/>
        </p:spPr>
        <p:txBody>
          <a:bodyPr wrap="square" rtlCol="0">
            <a:spAutoFit/>
          </a:bodyPr>
          <a:p>
            <a:r>
              <a:rPr lang="en-IN" altLang="en-US" sz="32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rPr>
              <a:t>Github Link:</a:t>
            </a:r>
            <a:endParaRPr lang="en-IN" altLang="en-US" sz="3200" b="1" dirty="0">
              <a:solidFill>
                <a:srgbClr val="7068F4"/>
              </a:solidFill>
              <a:latin typeface="Barlow" panose="00000500000000000000" pitchFamily="34" charset="0"/>
              <a:ea typeface="Barlow" panose="00000500000000000000" pitchFamily="34" charset="-122"/>
              <a:cs typeface="Barlow" panose="00000500000000000000" pitchFamily="34" charset="-120"/>
              <a:sym typeface="+mn-ea"/>
            </a:endParaRPr>
          </a:p>
          <a:p>
            <a:endParaRPr lang="en-US"/>
          </a:p>
          <a:p>
            <a:endParaRPr lang="en-US"/>
          </a:p>
        </p:txBody>
      </p:sp>
      <p:sp>
        <p:nvSpPr>
          <p:cNvPr id="3" name="Text Box 2"/>
          <p:cNvSpPr txBox="1"/>
          <p:nvPr/>
        </p:nvSpPr>
        <p:spPr>
          <a:xfrm>
            <a:off x="1297940" y="2077085"/>
            <a:ext cx="11229975" cy="3564255"/>
          </a:xfrm>
          <a:prstGeom prst="rect">
            <a:avLst/>
          </a:prstGeom>
          <a:noFill/>
        </p:spPr>
        <p:txBody>
          <a:bodyPr wrap="square" rtlCol="0">
            <a:noAutofit/>
          </a:bodyPr>
          <a:p>
            <a:r>
              <a:rPr lang="en-US" sz="3200">
                <a:hlinkClick r:id="rId1" action="ppaction://hlinkfile"/>
              </a:rPr>
              <a:t>https://github.com/Theachiever05/An-Efficient-Spam-detectection-techniques-for-IOT-devices-using-MachineLearning/tree/main</a:t>
            </a:r>
            <a:endParaRPr lang="en-US" sz="3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214245" y="3099435"/>
            <a:ext cx="9432290" cy="3202940"/>
          </a:xfrm>
          <a:prstGeom prst="rect">
            <a:avLst/>
          </a:prstGeom>
          <a:noFill/>
        </p:spPr>
        <p:txBody>
          <a:bodyPr wrap="none" lIns="0" tIns="0" rIns="0" bIns="0" rtlCol="0" anchor="t"/>
          <a:lstStyle/>
          <a:p>
            <a:pPr marL="0" indent="0">
              <a:lnSpc>
                <a:spcPts val="5600"/>
              </a:lnSpc>
              <a:buNone/>
            </a:pPr>
            <a:r>
              <a:rPr lang="en-IN" altLang="en-US" sz="4450" b="1" dirty="0">
                <a:solidFill>
                  <a:srgbClr val="7068F4"/>
                </a:solidFill>
                <a:latin typeface="Barlow" panose="00000500000000000000" pitchFamily="34" charset="0"/>
                <a:ea typeface="Barlow" panose="00000500000000000000" pitchFamily="34" charset="-122"/>
                <a:cs typeface="Barlow" panose="00000500000000000000" pitchFamily="34" charset="-120"/>
              </a:rPr>
              <a:t>         </a:t>
            </a:r>
            <a:r>
              <a:rPr lang="en-IN" altLang="en-US" sz="5400" b="1" dirty="0">
                <a:solidFill>
                  <a:srgbClr val="7068F4"/>
                </a:solidFill>
                <a:latin typeface="Barlow" panose="00000500000000000000" pitchFamily="34" charset="0"/>
                <a:ea typeface="Barlow" panose="00000500000000000000" pitchFamily="34" charset="-122"/>
                <a:cs typeface="Barlow" panose="00000500000000000000" pitchFamily="34" charset="-120"/>
              </a:rPr>
              <a:t>           </a:t>
            </a:r>
            <a:r>
              <a:rPr lang="en-US" sz="9600" b="1" dirty="0">
                <a:solidFill>
                  <a:srgbClr val="7068F4"/>
                </a:solidFill>
                <a:latin typeface="Barlow" panose="00000500000000000000" pitchFamily="34" charset="0"/>
                <a:ea typeface="Barlow" panose="00000500000000000000" pitchFamily="34" charset="-122"/>
                <a:cs typeface="Barlow" panose="00000500000000000000" pitchFamily="34" charset="-120"/>
              </a:rPr>
              <a:t>Thank You</a:t>
            </a:r>
            <a:endParaRPr lang="en-US" sz="9600" b="1" dirty="0">
              <a:solidFill>
                <a:srgbClr val="7068F4"/>
              </a:solidFill>
              <a:latin typeface="Barlow" panose="00000500000000000000" pitchFamily="34" charset="0"/>
              <a:ea typeface="Barlow" panose="00000500000000000000" pitchFamily="34" charset="-122"/>
              <a:cs typeface="Barlow" panose="00000500000000000000" pitchFamily="34" charset="-120"/>
            </a:endParaRPr>
          </a:p>
        </p:txBody>
      </p:sp>
      <p:sp>
        <p:nvSpPr>
          <p:cNvPr id="3" name="Text Box 2"/>
          <p:cNvSpPr txBox="1"/>
          <p:nvPr/>
        </p:nvSpPr>
        <p:spPr>
          <a:xfrm flipV="1">
            <a:off x="4735195" y="5662295"/>
            <a:ext cx="7639685" cy="76200"/>
          </a:xfrm>
          <a:prstGeom prst="rect">
            <a:avLst/>
          </a:prstGeom>
          <a:noFill/>
        </p:spPr>
        <p:txBody>
          <a:bodyPr wrap="square" rtlCol="0">
            <a:noAutofit/>
          </a:bodyPr>
          <a:lstStyle/>
          <a:p>
            <a:endParaRPr lang="en-US"/>
          </a:p>
        </p:txBody>
      </p:sp>
      <p:sp>
        <p:nvSpPr>
          <p:cNvPr id="6" name="Freeform 4"/>
          <p:cNvSpPr/>
          <p:nvPr/>
        </p:nvSpPr>
        <p:spPr>
          <a:xfrm>
            <a:off x="315595" y="-184150"/>
            <a:ext cx="3597275" cy="3244215"/>
          </a:xfrm>
          <a:custGeom>
            <a:avLst/>
            <a:gdLst/>
            <a:ahLst/>
            <a:cxnLst/>
            <a:rect l="l" t="t" r="r" b="b"/>
            <a:pathLst>
              <a:path w="7607339" h="7607339">
                <a:moveTo>
                  <a:pt x="0" y="0"/>
                </a:moveTo>
                <a:lnTo>
                  <a:pt x="7607339" y="0"/>
                </a:lnTo>
                <a:lnTo>
                  <a:pt x="7607339" y="7607340"/>
                </a:lnTo>
                <a:lnTo>
                  <a:pt x="0" y="7607340"/>
                </a:lnTo>
                <a:lnTo>
                  <a:pt x="0" y="0"/>
                </a:lnTo>
                <a:close/>
              </a:path>
            </a:pathLst>
          </a:custGeom>
          <a:blipFill>
            <a:blip r:embed="rId1"/>
            <a:stretch>
              <a:fillRect/>
            </a:stretch>
          </a:blipFill>
        </p:spPr>
      </p:sp>
      <p:sp>
        <p:nvSpPr>
          <p:cNvPr id="7" name="Text Box 6"/>
          <p:cNvSpPr txBox="1"/>
          <p:nvPr/>
        </p:nvSpPr>
        <p:spPr>
          <a:xfrm>
            <a:off x="11646535" y="6343015"/>
            <a:ext cx="2803525" cy="785495"/>
          </a:xfrm>
          <a:prstGeom prst="rect">
            <a:avLst/>
          </a:prstGeom>
          <a:noFill/>
        </p:spPr>
        <p:txBody>
          <a:bodyPr wrap="square" rtlCol="0">
            <a:noAutofit/>
          </a:bodyPr>
          <a:lstStyle/>
          <a:p>
            <a:r>
              <a:rPr lang="en-US" sz="3200" b="1"/>
              <a:t>By Batch-09</a:t>
            </a:r>
            <a:br>
              <a:rPr lang="en-US" sz="3200" b="1"/>
            </a:br>
            <a:r>
              <a:rPr lang="en-US" sz="3200" b="1"/>
              <a:t>CSE-A</a:t>
            </a:r>
            <a:endParaRPr lang="en-US" sz="3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060972"/>
            <a:ext cx="5701546" cy="712708"/>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pitchFamily="34" charset="0"/>
                <a:ea typeface="Barlow" panose="00000500000000000000" pitchFamily="34" charset="-122"/>
                <a:cs typeface="Barlow" panose="00000500000000000000" pitchFamily="34" charset="-120"/>
              </a:rPr>
              <a:t>Existing System</a:t>
            </a:r>
            <a:endParaRPr lang="en-US" sz="4450" dirty="0"/>
          </a:p>
        </p:txBody>
      </p:sp>
      <p:sp>
        <p:nvSpPr>
          <p:cNvPr id="3" name="Text 1"/>
          <p:cNvSpPr/>
          <p:nvPr/>
        </p:nvSpPr>
        <p:spPr>
          <a:xfrm>
            <a:off x="758309" y="3206948"/>
            <a:ext cx="13113782" cy="346710"/>
          </a:xfrm>
          <a:prstGeom prst="rect">
            <a:avLst/>
          </a:prstGeom>
          <a:noFill/>
        </p:spPr>
        <p:txBody>
          <a:bodyPr wrap="none" lIns="0" tIns="0" rIns="0" bIns="0" rtlCol="0" anchor="t"/>
          <a:lstStyle/>
          <a:p>
            <a:pPr marL="0" indent="0" algn="l">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current system leverages unsupervised machine learning for clustering and reinforcement learning for selecting</a:t>
            </a:r>
            <a:b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b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security protocols, but it has challenges in processing IoT data effectively due to limited resources. It is prone to delays</a:t>
            </a:r>
            <a:b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b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in detecting attacks and susceptible to various forms of compromise.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3859" y="1026676"/>
            <a:ext cx="7078742" cy="589717"/>
          </a:xfrm>
          <a:prstGeom prst="rect">
            <a:avLst/>
          </a:prstGeom>
          <a:noFill/>
        </p:spPr>
        <p:txBody>
          <a:bodyPr wrap="none" lIns="0" tIns="0" rIns="0" bIns="0" rtlCol="0" anchor="t"/>
          <a:lstStyle/>
          <a:p>
            <a:pPr marL="0" indent="0">
              <a:lnSpc>
                <a:spcPts val="4600"/>
              </a:lnSpc>
              <a:buNone/>
            </a:pPr>
            <a:r>
              <a:rPr lang="en-US" sz="3700" b="1" dirty="0">
                <a:solidFill>
                  <a:srgbClr val="7068F4"/>
                </a:solidFill>
                <a:latin typeface="Barlow" panose="00000500000000000000" pitchFamily="34" charset="0"/>
                <a:ea typeface="Barlow" panose="00000500000000000000" pitchFamily="34" charset="-122"/>
                <a:cs typeface="Barlow" panose="00000500000000000000" pitchFamily="34" charset="-120"/>
              </a:rPr>
              <a:t>Disadvantages of Existing System</a:t>
            </a:r>
            <a:endParaRPr lang="en-US" sz="3700" dirty="0"/>
          </a:p>
        </p:txBody>
      </p:sp>
      <p:sp>
        <p:nvSpPr>
          <p:cNvPr id="4" name="Text 1"/>
          <p:cNvSpPr/>
          <p:nvPr/>
        </p:nvSpPr>
        <p:spPr>
          <a:xfrm>
            <a:off x="6113859" y="1885236"/>
            <a:ext cx="7889081" cy="573643"/>
          </a:xfrm>
          <a:prstGeom prst="rect">
            <a:avLst/>
          </a:prstGeom>
          <a:noFill/>
        </p:spPr>
        <p:txBody>
          <a:bodyPr wrap="square" lIns="0" tIns="0" rIns="0" bIns="0" rtlCol="0" anchor="t"/>
          <a:lstStyle/>
          <a:p>
            <a:pPr marL="0" indent="0">
              <a:lnSpc>
                <a:spcPts val="2250"/>
              </a:lnSpc>
              <a:buNone/>
            </a:pPr>
            <a:r>
              <a:rPr lang="en-US" sz="14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Traditional methods have several limitations, making them inefficient and vulnerable to spam attacks.</a:t>
            </a:r>
            <a:endParaRPr lang="en-US" sz="1400" dirty="0"/>
          </a:p>
        </p:txBody>
      </p:sp>
      <p:sp>
        <p:nvSpPr>
          <p:cNvPr id="5" name="Shape 2"/>
          <p:cNvSpPr/>
          <p:nvPr/>
        </p:nvSpPr>
        <p:spPr>
          <a:xfrm>
            <a:off x="6113859" y="2862263"/>
            <a:ext cx="403384" cy="403384"/>
          </a:xfrm>
          <a:prstGeom prst="roundRect">
            <a:avLst>
              <a:gd name="adj" fmla="val 40001"/>
            </a:avLst>
          </a:prstGeom>
          <a:solidFill>
            <a:srgbClr val="EEEFF5"/>
          </a:solidFill>
        </p:spPr>
      </p:sp>
      <p:sp>
        <p:nvSpPr>
          <p:cNvPr id="6" name="Text 3"/>
          <p:cNvSpPr/>
          <p:nvPr/>
        </p:nvSpPr>
        <p:spPr>
          <a:xfrm>
            <a:off x="6265426" y="2922389"/>
            <a:ext cx="100251" cy="283131"/>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pitchFamily="34" charset="0"/>
                <a:ea typeface="Barlow" panose="00000500000000000000" pitchFamily="34" charset="-122"/>
                <a:cs typeface="Barlow" panose="00000500000000000000" pitchFamily="34" charset="-120"/>
              </a:rPr>
              <a:t>1</a:t>
            </a:r>
            <a:endParaRPr lang="en-US" sz="2200" dirty="0"/>
          </a:p>
        </p:txBody>
      </p:sp>
      <p:sp>
        <p:nvSpPr>
          <p:cNvPr id="7" name="Text 4"/>
          <p:cNvSpPr/>
          <p:nvPr/>
        </p:nvSpPr>
        <p:spPr>
          <a:xfrm>
            <a:off x="6696432" y="2862263"/>
            <a:ext cx="2358985" cy="294799"/>
          </a:xfrm>
          <a:prstGeom prst="rect">
            <a:avLst/>
          </a:prstGeom>
          <a:noFill/>
        </p:spPr>
        <p:txBody>
          <a:bodyPr wrap="none" lIns="0" tIns="0" rIns="0" bIns="0" rtlCol="0" anchor="t"/>
          <a:lstStyle/>
          <a:p>
            <a:pPr marL="0" indent="0">
              <a:lnSpc>
                <a:spcPts val="2300"/>
              </a:lnSpc>
              <a:buNone/>
            </a:pPr>
            <a:r>
              <a:rPr lang="en-US" sz="1850" b="1" dirty="0">
                <a:solidFill>
                  <a:srgbClr val="272525"/>
                </a:solidFill>
                <a:latin typeface="Barlow" panose="00000500000000000000" pitchFamily="34" charset="0"/>
                <a:ea typeface="Barlow" panose="00000500000000000000" pitchFamily="34" charset="-122"/>
                <a:cs typeface="Barlow" panose="00000500000000000000" pitchFamily="34" charset="-120"/>
              </a:rPr>
              <a:t>Limited Accuracy</a:t>
            </a:r>
            <a:endParaRPr lang="en-US" sz="1850" dirty="0"/>
          </a:p>
        </p:txBody>
      </p:sp>
      <p:sp>
        <p:nvSpPr>
          <p:cNvPr id="8" name="Text 5"/>
          <p:cNvSpPr/>
          <p:nvPr/>
        </p:nvSpPr>
        <p:spPr>
          <a:xfrm>
            <a:off x="6696432" y="3264575"/>
            <a:ext cx="3272433" cy="1147286"/>
          </a:xfrm>
          <a:prstGeom prst="rect">
            <a:avLst/>
          </a:prstGeom>
          <a:noFill/>
        </p:spPr>
        <p:txBody>
          <a:bodyPr wrap="square" lIns="0" tIns="0" rIns="0" bIns="0" rtlCol="0" anchor="t"/>
          <a:lstStyle/>
          <a:p>
            <a:pPr marL="0" indent="0">
              <a:lnSpc>
                <a:spcPts val="2250"/>
              </a:lnSpc>
              <a:buNone/>
            </a:pPr>
            <a:r>
              <a:rPr lang="en-US" sz="14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These methods often struggle to accurately detect spam techniques, resulting in false positives and negatives.</a:t>
            </a:r>
            <a:endParaRPr lang="en-US" sz="1400" dirty="0"/>
          </a:p>
        </p:txBody>
      </p:sp>
      <p:sp>
        <p:nvSpPr>
          <p:cNvPr id="9" name="Shape 6"/>
          <p:cNvSpPr/>
          <p:nvPr/>
        </p:nvSpPr>
        <p:spPr>
          <a:xfrm>
            <a:off x="10148054" y="2862263"/>
            <a:ext cx="403384" cy="403384"/>
          </a:xfrm>
          <a:prstGeom prst="roundRect">
            <a:avLst>
              <a:gd name="adj" fmla="val 40001"/>
            </a:avLst>
          </a:prstGeom>
          <a:solidFill>
            <a:srgbClr val="EEEFF5"/>
          </a:solidFill>
        </p:spPr>
      </p:sp>
      <p:sp>
        <p:nvSpPr>
          <p:cNvPr id="10" name="Text 7"/>
          <p:cNvSpPr/>
          <p:nvPr/>
        </p:nvSpPr>
        <p:spPr>
          <a:xfrm>
            <a:off x="10270450" y="2922389"/>
            <a:ext cx="158591" cy="283131"/>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pitchFamily="34" charset="0"/>
                <a:ea typeface="Barlow" panose="00000500000000000000" pitchFamily="34" charset="-122"/>
                <a:cs typeface="Barlow" panose="00000500000000000000" pitchFamily="34" charset="-120"/>
              </a:rPr>
              <a:t>2</a:t>
            </a:r>
            <a:endParaRPr lang="en-US" sz="2200" dirty="0"/>
          </a:p>
        </p:txBody>
      </p:sp>
      <p:sp>
        <p:nvSpPr>
          <p:cNvPr id="11" name="Text 8"/>
          <p:cNvSpPr/>
          <p:nvPr/>
        </p:nvSpPr>
        <p:spPr>
          <a:xfrm>
            <a:off x="10730627" y="2862263"/>
            <a:ext cx="2358985" cy="294799"/>
          </a:xfrm>
          <a:prstGeom prst="rect">
            <a:avLst/>
          </a:prstGeom>
          <a:noFill/>
        </p:spPr>
        <p:txBody>
          <a:bodyPr wrap="none" lIns="0" tIns="0" rIns="0" bIns="0" rtlCol="0" anchor="t"/>
          <a:lstStyle/>
          <a:p>
            <a:pPr marL="0" indent="0">
              <a:lnSpc>
                <a:spcPts val="2300"/>
              </a:lnSpc>
              <a:buNone/>
            </a:pPr>
            <a:r>
              <a:rPr lang="en-US" sz="1850" b="1" dirty="0">
                <a:solidFill>
                  <a:srgbClr val="272525"/>
                </a:solidFill>
                <a:latin typeface="Barlow" panose="00000500000000000000" pitchFamily="34" charset="0"/>
                <a:ea typeface="Barlow" panose="00000500000000000000" pitchFamily="34" charset="-122"/>
                <a:cs typeface="Barlow" panose="00000500000000000000" pitchFamily="34" charset="-120"/>
              </a:rPr>
              <a:t>Lack of Integration</a:t>
            </a:r>
            <a:endParaRPr lang="en-US" sz="1850" dirty="0"/>
          </a:p>
        </p:txBody>
      </p:sp>
      <p:sp>
        <p:nvSpPr>
          <p:cNvPr id="12" name="Text 9"/>
          <p:cNvSpPr/>
          <p:nvPr/>
        </p:nvSpPr>
        <p:spPr>
          <a:xfrm>
            <a:off x="10730627" y="3264575"/>
            <a:ext cx="3272433" cy="1147286"/>
          </a:xfrm>
          <a:prstGeom prst="rect">
            <a:avLst/>
          </a:prstGeom>
          <a:noFill/>
        </p:spPr>
        <p:txBody>
          <a:bodyPr wrap="square" lIns="0" tIns="0" rIns="0" bIns="0" rtlCol="0" anchor="t"/>
          <a:lstStyle/>
          <a:p>
            <a:pPr marL="0" indent="0">
              <a:lnSpc>
                <a:spcPts val="2250"/>
              </a:lnSpc>
              <a:buNone/>
            </a:pPr>
            <a:r>
              <a:rPr lang="en-US" sz="14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Existing systems rely solely on traditional approaches, which fail to address the evolving nature of spam and provide ineffective solutions.</a:t>
            </a:r>
            <a:endParaRPr lang="en-US" sz="1400" dirty="0"/>
          </a:p>
        </p:txBody>
      </p:sp>
      <p:sp>
        <p:nvSpPr>
          <p:cNvPr id="13" name="Shape 10"/>
          <p:cNvSpPr/>
          <p:nvPr/>
        </p:nvSpPr>
        <p:spPr>
          <a:xfrm>
            <a:off x="6113859" y="4792742"/>
            <a:ext cx="403384" cy="403384"/>
          </a:xfrm>
          <a:prstGeom prst="roundRect">
            <a:avLst>
              <a:gd name="adj" fmla="val 40001"/>
            </a:avLst>
          </a:prstGeom>
          <a:solidFill>
            <a:srgbClr val="EEEFF5"/>
          </a:solidFill>
        </p:spPr>
      </p:sp>
      <p:sp>
        <p:nvSpPr>
          <p:cNvPr id="14" name="Text 11"/>
          <p:cNvSpPr/>
          <p:nvPr/>
        </p:nvSpPr>
        <p:spPr>
          <a:xfrm>
            <a:off x="6239113" y="4852868"/>
            <a:ext cx="152876" cy="283131"/>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pitchFamily="34" charset="0"/>
                <a:ea typeface="Barlow" panose="00000500000000000000" pitchFamily="34" charset="-122"/>
                <a:cs typeface="Barlow" panose="00000500000000000000" pitchFamily="34" charset="-120"/>
              </a:rPr>
              <a:t>3</a:t>
            </a:r>
            <a:endParaRPr lang="en-US" sz="2200" dirty="0"/>
          </a:p>
        </p:txBody>
      </p:sp>
      <p:sp>
        <p:nvSpPr>
          <p:cNvPr id="15" name="Text 12"/>
          <p:cNvSpPr/>
          <p:nvPr/>
        </p:nvSpPr>
        <p:spPr>
          <a:xfrm>
            <a:off x="6696432" y="4792742"/>
            <a:ext cx="3093482" cy="294799"/>
          </a:xfrm>
          <a:prstGeom prst="rect">
            <a:avLst/>
          </a:prstGeom>
          <a:noFill/>
        </p:spPr>
        <p:txBody>
          <a:bodyPr wrap="none" lIns="0" tIns="0" rIns="0" bIns="0" rtlCol="0" anchor="t"/>
          <a:lstStyle/>
          <a:p>
            <a:pPr marL="0" indent="0">
              <a:lnSpc>
                <a:spcPts val="2300"/>
              </a:lnSpc>
              <a:buNone/>
            </a:pPr>
            <a:r>
              <a:rPr lang="en-IN" altLang="en-US" sz="1850" b="1" dirty="0">
                <a:solidFill>
                  <a:srgbClr val="272525"/>
                </a:solidFill>
                <a:latin typeface="Barlow" panose="00000500000000000000" pitchFamily="34" charset="0"/>
                <a:ea typeface="Barlow" panose="00000500000000000000" pitchFamily="34" charset="-122"/>
                <a:cs typeface="Barlow" panose="00000500000000000000" pitchFamily="34" charset="-120"/>
              </a:rPr>
              <a:t>Prone to Attacks</a:t>
            </a:r>
            <a:endParaRPr lang="en-IN" altLang="en-US" sz="1850" b="1" dirty="0">
              <a:solidFill>
                <a:srgbClr val="272525"/>
              </a:solidFill>
              <a:latin typeface="Barlow" panose="00000500000000000000" pitchFamily="34" charset="0"/>
              <a:ea typeface="Barlow" panose="00000500000000000000" pitchFamily="34" charset="-122"/>
              <a:cs typeface="Barlow" panose="00000500000000000000" pitchFamily="34" charset="-120"/>
            </a:endParaRPr>
          </a:p>
        </p:txBody>
      </p:sp>
      <p:sp>
        <p:nvSpPr>
          <p:cNvPr id="16" name="Text 13"/>
          <p:cNvSpPr/>
          <p:nvPr/>
        </p:nvSpPr>
        <p:spPr>
          <a:xfrm>
            <a:off x="6696432" y="5195054"/>
            <a:ext cx="3272433" cy="1720929"/>
          </a:xfrm>
          <a:prstGeom prst="rect">
            <a:avLst/>
          </a:prstGeom>
          <a:noFill/>
        </p:spPr>
        <p:txBody>
          <a:bodyPr wrap="square" lIns="0" tIns="0" rIns="0" bIns="0" rtlCol="0" anchor="t"/>
          <a:lstStyle/>
          <a:p>
            <a:pPr marL="0" indent="0">
              <a:lnSpc>
                <a:spcPts val="2250"/>
              </a:lnSpc>
              <a:buNone/>
            </a:pPr>
            <a:r>
              <a:rPr lang="en-US" sz="14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a:t>
            </a:r>
            <a:r>
              <a:rPr lang="en-IN" altLang="en-US" sz="14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Since exisiting system isnt able to detect spam it is highly prone to Attacks</a:t>
            </a:r>
            <a:r>
              <a:rPr lang="en-US" sz="14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endParaRPr lang="en-US" sz="1400" dirty="0"/>
          </a:p>
        </p:txBody>
      </p:sp>
      <p:sp>
        <p:nvSpPr>
          <p:cNvPr id="17" name="Shape 14"/>
          <p:cNvSpPr/>
          <p:nvPr/>
        </p:nvSpPr>
        <p:spPr>
          <a:xfrm>
            <a:off x="10148054" y="4792742"/>
            <a:ext cx="403384" cy="403384"/>
          </a:xfrm>
          <a:prstGeom prst="roundRect">
            <a:avLst>
              <a:gd name="adj" fmla="val 40001"/>
            </a:avLst>
          </a:prstGeom>
          <a:solidFill>
            <a:srgbClr val="EEEFF5"/>
          </a:solidFill>
        </p:spPr>
      </p:sp>
      <p:sp>
        <p:nvSpPr>
          <p:cNvPr id="18" name="Text 15"/>
          <p:cNvSpPr/>
          <p:nvPr/>
        </p:nvSpPr>
        <p:spPr>
          <a:xfrm>
            <a:off x="10264021" y="4852868"/>
            <a:ext cx="171331" cy="283131"/>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pitchFamily="34" charset="0"/>
                <a:ea typeface="Barlow" panose="00000500000000000000" pitchFamily="34" charset="-122"/>
                <a:cs typeface="Barlow" panose="00000500000000000000" pitchFamily="34" charset="-120"/>
              </a:rPr>
              <a:t>4</a:t>
            </a:r>
            <a:endParaRPr lang="en-US" sz="2200" dirty="0"/>
          </a:p>
        </p:txBody>
      </p:sp>
      <p:sp>
        <p:nvSpPr>
          <p:cNvPr id="19" name="Text 16"/>
          <p:cNvSpPr/>
          <p:nvPr/>
        </p:nvSpPr>
        <p:spPr>
          <a:xfrm>
            <a:off x="10730627" y="4792742"/>
            <a:ext cx="2358985" cy="294799"/>
          </a:xfrm>
          <a:prstGeom prst="rect">
            <a:avLst/>
          </a:prstGeom>
          <a:noFill/>
        </p:spPr>
        <p:txBody>
          <a:bodyPr wrap="none" lIns="0" tIns="0" rIns="0" bIns="0" rtlCol="0" anchor="t"/>
          <a:lstStyle/>
          <a:p>
            <a:pPr marL="0" indent="0">
              <a:lnSpc>
                <a:spcPts val="2300"/>
              </a:lnSpc>
              <a:buNone/>
            </a:pPr>
            <a:r>
              <a:rPr lang="en-US" sz="1850" b="1" dirty="0">
                <a:solidFill>
                  <a:srgbClr val="272525"/>
                </a:solidFill>
                <a:latin typeface="Barlow" panose="00000500000000000000" pitchFamily="34" charset="0"/>
                <a:ea typeface="Barlow" panose="00000500000000000000" pitchFamily="34" charset="-122"/>
                <a:cs typeface="Barlow" panose="00000500000000000000" pitchFamily="34" charset="-120"/>
              </a:rPr>
              <a:t>Difficult to Adapt</a:t>
            </a:r>
            <a:endParaRPr lang="en-US" sz="1850" dirty="0"/>
          </a:p>
        </p:txBody>
      </p:sp>
      <p:sp>
        <p:nvSpPr>
          <p:cNvPr id="20" name="Text 17"/>
          <p:cNvSpPr/>
          <p:nvPr/>
        </p:nvSpPr>
        <p:spPr>
          <a:xfrm>
            <a:off x="10730627" y="5195054"/>
            <a:ext cx="3272433" cy="2007751"/>
          </a:xfrm>
          <a:prstGeom prst="rect">
            <a:avLst/>
          </a:prstGeom>
          <a:noFill/>
        </p:spPr>
        <p:txBody>
          <a:bodyPr wrap="square" lIns="0" tIns="0" rIns="0" bIns="0" rtlCol="0" anchor="t"/>
          <a:lstStyle/>
          <a:p>
            <a:pPr marL="0" indent="0">
              <a:lnSpc>
                <a:spcPts val="2250"/>
              </a:lnSpc>
              <a:buNone/>
            </a:pPr>
            <a:r>
              <a:rPr lang="en-US" sz="14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Traditional methods struggle </a:t>
            </a:r>
            <a:r>
              <a:rPr lang="en-IN" altLang="en-US" sz="14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due to </a:t>
            </a:r>
            <a:br>
              <a:rPr lang="en-IN" altLang="en-US" sz="14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br>
            <a:r>
              <a:rPr lang="en-IN" altLang="en-US" sz="14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limited resources to estimate the current network and timely attack status.</a:t>
            </a:r>
            <a:endParaRPr lang="en-IN" altLang="en-US" sz="1400"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5680" y="531019"/>
            <a:ext cx="5080635" cy="634960"/>
          </a:xfrm>
          <a:prstGeom prst="rect">
            <a:avLst/>
          </a:prstGeom>
          <a:noFill/>
        </p:spPr>
        <p:txBody>
          <a:bodyPr wrap="none" lIns="0" tIns="0" rIns="0" bIns="0" rtlCol="0" anchor="t"/>
          <a:lstStyle/>
          <a:p>
            <a:pPr marL="0" indent="0">
              <a:lnSpc>
                <a:spcPts val="5000"/>
              </a:lnSpc>
              <a:buNone/>
            </a:pPr>
            <a:r>
              <a:rPr lang="en-US" sz="4000" b="1" dirty="0">
                <a:solidFill>
                  <a:srgbClr val="7068F4"/>
                </a:solidFill>
                <a:latin typeface="Barlow" panose="00000500000000000000" pitchFamily="34" charset="0"/>
                <a:ea typeface="Barlow" panose="00000500000000000000" pitchFamily="34" charset="-122"/>
                <a:cs typeface="Barlow" panose="00000500000000000000" pitchFamily="34" charset="-120"/>
              </a:rPr>
              <a:t>Proposed System</a:t>
            </a:r>
            <a:endParaRPr lang="en-US" sz="4000" dirty="0"/>
          </a:p>
        </p:txBody>
      </p:sp>
      <p:sp>
        <p:nvSpPr>
          <p:cNvPr id="3" name="Text 1"/>
          <p:cNvSpPr/>
          <p:nvPr/>
        </p:nvSpPr>
        <p:spPr>
          <a:xfrm>
            <a:off x="675680" y="1552099"/>
            <a:ext cx="13279041" cy="308967"/>
          </a:xfrm>
          <a:prstGeom prst="rect">
            <a:avLst/>
          </a:prstGeom>
          <a:noFill/>
        </p:spPr>
        <p:txBody>
          <a:bodyPr wrap="none" lIns="0" tIns="0" rIns="0" bIns="0" rtlCol="0" anchor="t"/>
          <a:lstStyle/>
          <a:p>
            <a:pPr marL="0" indent="0">
              <a:lnSpc>
                <a:spcPts val="240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This System utilizes machine learning algorithms to identify and filter spam in IOT Devices.</a:t>
            </a:r>
            <a:endParaRPr lang="en-US" sz="1500" dirty="0"/>
          </a:p>
        </p:txBody>
      </p:sp>
      <p:sp>
        <p:nvSpPr>
          <p:cNvPr id="4" name="Shape 2"/>
          <p:cNvSpPr/>
          <p:nvPr/>
        </p:nvSpPr>
        <p:spPr>
          <a:xfrm>
            <a:off x="7303770" y="2078236"/>
            <a:ext cx="22860" cy="5620345"/>
          </a:xfrm>
          <a:prstGeom prst="roundRect">
            <a:avLst>
              <a:gd name="adj" fmla="val 760100"/>
            </a:avLst>
          </a:prstGeom>
          <a:solidFill>
            <a:srgbClr val="C1C3D0"/>
          </a:solidFill>
        </p:spPr>
      </p:sp>
      <p:sp>
        <p:nvSpPr>
          <p:cNvPr id="5" name="Shape 3"/>
          <p:cNvSpPr/>
          <p:nvPr/>
        </p:nvSpPr>
        <p:spPr>
          <a:xfrm>
            <a:off x="6445210" y="2501146"/>
            <a:ext cx="675680" cy="22860"/>
          </a:xfrm>
          <a:prstGeom prst="roundRect">
            <a:avLst>
              <a:gd name="adj" fmla="val 760100"/>
            </a:avLst>
          </a:prstGeom>
          <a:solidFill>
            <a:srgbClr val="C1C3D0"/>
          </a:solidFill>
        </p:spPr>
      </p:sp>
      <p:sp>
        <p:nvSpPr>
          <p:cNvPr id="6" name="Shape 4"/>
          <p:cNvSpPr/>
          <p:nvPr/>
        </p:nvSpPr>
        <p:spPr>
          <a:xfrm>
            <a:off x="7098030" y="2295406"/>
            <a:ext cx="434340" cy="434340"/>
          </a:xfrm>
          <a:prstGeom prst="roundRect">
            <a:avLst>
              <a:gd name="adj" fmla="val 40005"/>
            </a:avLst>
          </a:prstGeom>
          <a:solidFill>
            <a:srgbClr val="EEEFF5"/>
          </a:solidFill>
        </p:spPr>
      </p:sp>
      <p:sp>
        <p:nvSpPr>
          <p:cNvPr id="7" name="Text 5"/>
          <p:cNvSpPr/>
          <p:nvPr/>
        </p:nvSpPr>
        <p:spPr>
          <a:xfrm>
            <a:off x="7261146" y="2360176"/>
            <a:ext cx="107990" cy="304800"/>
          </a:xfrm>
          <a:prstGeom prst="rect">
            <a:avLst/>
          </a:prstGeom>
          <a:noFill/>
        </p:spPr>
        <p:txBody>
          <a:bodyPr wrap="none" lIns="0" tIns="0" rIns="0" bIns="0" rtlCol="0" anchor="t"/>
          <a:lstStyle/>
          <a:p>
            <a:pPr marL="0" indent="0" algn="ctr">
              <a:lnSpc>
                <a:spcPts val="2400"/>
              </a:lnSpc>
              <a:buNone/>
            </a:pPr>
            <a:r>
              <a:rPr lang="en-US" sz="2400" b="1" dirty="0">
                <a:solidFill>
                  <a:srgbClr val="272525"/>
                </a:solidFill>
                <a:latin typeface="Barlow" panose="00000500000000000000" pitchFamily="34" charset="0"/>
                <a:ea typeface="Barlow" panose="00000500000000000000" pitchFamily="34" charset="-122"/>
                <a:cs typeface="Barlow" panose="00000500000000000000" pitchFamily="34" charset="-120"/>
              </a:rPr>
              <a:t>1</a:t>
            </a:r>
            <a:endParaRPr lang="en-US" sz="2400" dirty="0"/>
          </a:p>
        </p:txBody>
      </p:sp>
      <p:sp>
        <p:nvSpPr>
          <p:cNvPr id="8" name="Text 6"/>
          <p:cNvSpPr/>
          <p:nvPr/>
        </p:nvSpPr>
        <p:spPr>
          <a:xfrm>
            <a:off x="3713083" y="2271236"/>
            <a:ext cx="2540318" cy="317540"/>
          </a:xfrm>
          <a:prstGeom prst="rect">
            <a:avLst/>
          </a:prstGeom>
          <a:noFill/>
        </p:spPr>
        <p:txBody>
          <a:bodyPr wrap="none" lIns="0" tIns="0" rIns="0" bIns="0" rtlCol="0" anchor="t"/>
          <a:lstStyle/>
          <a:p>
            <a:pPr marL="0" indent="0" algn="r">
              <a:lnSpc>
                <a:spcPts val="2500"/>
              </a:lnSpc>
              <a:buNone/>
            </a:pPr>
            <a:r>
              <a:rPr lang="en-US" sz="2000" b="1" dirty="0">
                <a:solidFill>
                  <a:srgbClr val="272525"/>
                </a:solidFill>
                <a:latin typeface="Barlow" panose="00000500000000000000" pitchFamily="34" charset="0"/>
                <a:ea typeface="Barlow" panose="00000500000000000000" pitchFamily="34" charset="-122"/>
                <a:cs typeface="Barlow" panose="00000500000000000000" pitchFamily="34" charset="-120"/>
              </a:rPr>
              <a:t>Data Collection</a:t>
            </a:r>
            <a:endParaRPr lang="en-US" sz="2000" dirty="0"/>
          </a:p>
        </p:txBody>
      </p:sp>
      <p:sp>
        <p:nvSpPr>
          <p:cNvPr id="9" name="Text 7"/>
          <p:cNvSpPr/>
          <p:nvPr/>
        </p:nvSpPr>
        <p:spPr>
          <a:xfrm>
            <a:off x="675680" y="2704505"/>
            <a:ext cx="5577721" cy="617934"/>
          </a:xfrm>
          <a:prstGeom prst="rect">
            <a:avLst/>
          </a:prstGeom>
          <a:noFill/>
        </p:spPr>
        <p:txBody>
          <a:bodyPr wrap="square" lIns="0" tIns="0" rIns="0" bIns="0" rtlCol="0" anchor="t"/>
          <a:lstStyle/>
          <a:p>
            <a:pPr marL="0" indent="0" algn="r">
              <a:lnSpc>
                <a:spcPts val="240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system collects data from IoT devices, capturing network traffic and user interactions.</a:t>
            </a:r>
            <a:endParaRPr lang="en-US" sz="1500" dirty="0"/>
          </a:p>
        </p:txBody>
      </p:sp>
      <p:sp>
        <p:nvSpPr>
          <p:cNvPr id="10" name="Shape 8"/>
          <p:cNvSpPr/>
          <p:nvPr/>
        </p:nvSpPr>
        <p:spPr>
          <a:xfrm>
            <a:off x="7509510" y="3466386"/>
            <a:ext cx="675680" cy="22860"/>
          </a:xfrm>
          <a:prstGeom prst="roundRect">
            <a:avLst>
              <a:gd name="adj" fmla="val 760100"/>
            </a:avLst>
          </a:prstGeom>
          <a:solidFill>
            <a:srgbClr val="C1C3D0"/>
          </a:solidFill>
        </p:spPr>
      </p:sp>
      <p:sp>
        <p:nvSpPr>
          <p:cNvPr id="11" name="Shape 9"/>
          <p:cNvSpPr/>
          <p:nvPr/>
        </p:nvSpPr>
        <p:spPr>
          <a:xfrm>
            <a:off x="7098030" y="3260646"/>
            <a:ext cx="434340" cy="434340"/>
          </a:xfrm>
          <a:prstGeom prst="roundRect">
            <a:avLst>
              <a:gd name="adj" fmla="val 40005"/>
            </a:avLst>
          </a:prstGeom>
          <a:solidFill>
            <a:srgbClr val="EEEFF5"/>
          </a:solidFill>
        </p:spPr>
      </p:sp>
      <p:sp>
        <p:nvSpPr>
          <p:cNvPr id="12" name="Text 10"/>
          <p:cNvSpPr/>
          <p:nvPr/>
        </p:nvSpPr>
        <p:spPr>
          <a:xfrm>
            <a:off x="7229832" y="3325416"/>
            <a:ext cx="170736" cy="304800"/>
          </a:xfrm>
          <a:prstGeom prst="rect">
            <a:avLst/>
          </a:prstGeom>
          <a:noFill/>
        </p:spPr>
        <p:txBody>
          <a:bodyPr wrap="none" lIns="0" tIns="0" rIns="0" bIns="0" rtlCol="0" anchor="t"/>
          <a:lstStyle/>
          <a:p>
            <a:pPr marL="0" indent="0" algn="ctr">
              <a:lnSpc>
                <a:spcPts val="2400"/>
              </a:lnSpc>
              <a:buNone/>
            </a:pPr>
            <a:r>
              <a:rPr lang="en-US" sz="2400" b="1" dirty="0">
                <a:solidFill>
                  <a:srgbClr val="272525"/>
                </a:solidFill>
                <a:latin typeface="Barlow" panose="00000500000000000000" pitchFamily="34" charset="0"/>
                <a:ea typeface="Barlow" panose="00000500000000000000" pitchFamily="34" charset="-122"/>
                <a:cs typeface="Barlow" panose="00000500000000000000" pitchFamily="34" charset="-120"/>
              </a:rPr>
              <a:t>2</a:t>
            </a:r>
            <a:endParaRPr lang="en-US" sz="2400" dirty="0"/>
          </a:p>
        </p:txBody>
      </p:sp>
      <p:sp>
        <p:nvSpPr>
          <p:cNvPr id="13" name="Text 11"/>
          <p:cNvSpPr/>
          <p:nvPr/>
        </p:nvSpPr>
        <p:spPr>
          <a:xfrm>
            <a:off x="8376999" y="3236476"/>
            <a:ext cx="2540318" cy="317540"/>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Barlow" panose="00000500000000000000" pitchFamily="34" charset="0"/>
                <a:ea typeface="Barlow" panose="00000500000000000000" pitchFamily="34" charset="-122"/>
                <a:cs typeface="Barlow" panose="00000500000000000000" pitchFamily="34" charset="-120"/>
              </a:rPr>
              <a:t>Feature Extraction</a:t>
            </a:r>
            <a:endParaRPr lang="en-US" sz="2000" dirty="0"/>
          </a:p>
        </p:txBody>
      </p:sp>
      <p:sp>
        <p:nvSpPr>
          <p:cNvPr id="14" name="Text 12"/>
          <p:cNvSpPr/>
          <p:nvPr/>
        </p:nvSpPr>
        <p:spPr>
          <a:xfrm>
            <a:off x="8376999" y="3669744"/>
            <a:ext cx="5577721" cy="926902"/>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Key features are extracted from the collected data.</a:t>
            </a:r>
            <a:endParaRPr lang="en-US" sz="1500" dirty="0"/>
          </a:p>
        </p:txBody>
      </p:sp>
      <p:sp>
        <p:nvSpPr>
          <p:cNvPr id="15" name="Shape 13"/>
          <p:cNvSpPr/>
          <p:nvPr/>
        </p:nvSpPr>
        <p:spPr>
          <a:xfrm>
            <a:off x="6445210" y="4435912"/>
            <a:ext cx="675680" cy="22860"/>
          </a:xfrm>
          <a:prstGeom prst="roundRect">
            <a:avLst>
              <a:gd name="adj" fmla="val 760100"/>
            </a:avLst>
          </a:prstGeom>
          <a:solidFill>
            <a:srgbClr val="C1C3D0"/>
          </a:solidFill>
        </p:spPr>
      </p:sp>
      <p:sp>
        <p:nvSpPr>
          <p:cNvPr id="16" name="Shape 14"/>
          <p:cNvSpPr/>
          <p:nvPr/>
        </p:nvSpPr>
        <p:spPr>
          <a:xfrm>
            <a:off x="7098030" y="4230172"/>
            <a:ext cx="434340" cy="434340"/>
          </a:xfrm>
          <a:prstGeom prst="roundRect">
            <a:avLst>
              <a:gd name="adj" fmla="val 40005"/>
            </a:avLst>
          </a:prstGeom>
          <a:solidFill>
            <a:srgbClr val="EEEFF5"/>
          </a:solidFill>
        </p:spPr>
      </p:sp>
      <p:sp>
        <p:nvSpPr>
          <p:cNvPr id="17" name="Text 15"/>
          <p:cNvSpPr/>
          <p:nvPr/>
        </p:nvSpPr>
        <p:spPr>
          <a:xfrm>
            <a:off x="7232809" y="4294942"/>
            <a:ext cx="164663" cy="304800"/>
          </a:xfrm>
          <a:prstGeom prst="rect">
            <a:avLst/>
          </a:prstGeom>
          <a:noFill/>
        </p:spPr>
        <p:txBody>
          <a:bodyPr wrap="none" lIns="0" tIns="0" rIns="0" bIns="0" rtlCol="0" anchor="t"/>
          <a:lstStyle/>
          <a:p>
            <a:pPr marL="0" indent="0" algn="ctr">
              <a:lnSpc>
                <a:spcPts val="2400"/>
              </a:lnSpc>
              <a:buNone/>
            </a:pPr>
            <a:r>
              <a:rPr lang="en-US" sz="2400" b="1" dirty="0">
                <a:solidFill>
                  <a:srgbClr val="272525"/>
                </a:solidFill>
                <a:latin typeface="Barlow" panose="00000500000000000000" pitchFamily="34" charset="0"/>
                <a:ea typeface="Barlow" panose="00000500000000000000" pitchFamily="34" charset="-122"/>
                <a:cs typeface="Barlow" panose="00000500000000000000" pitchFamily="34" charset="-120"/>
              </a:rPr>
              <a:t>3</a:t>
            </a:r>
            <a:endParaRPr lang="en-US" sz="2400" dirty="0"/>
          </a:p>
        </p:txBody>
      </p:sp>
      <p:sp>
        <p:nvSpPr>
          <p:cNvPr id="18" name="Text 16"/>
          <p:cNvSpPr/>
          <p:nvPr/>
        </p:nvSpPr>
        <p:spPr>
          <a:xfrm>
            <a:off x="3713083" y="4206002"/>
            <a:ext cx="2540318" cy="317540"/>
          </a:xfrm>
          <a:prstGeom prst="rect">
            <a:avLst/>
          </a:prstGeom>
          <a:noFill/>
        </p:spPr>
        <p:txBody>
          <a:bodyPr wrap="none" lIns="0" tIns="0" rIns="0" bIns="0" rtlCol="0" anchor="t"/>
          <a:lstStyle/>
          <a:p>
            <a:pPr marL="0" indent="0" algn="r">
              <a:lnSpc>
                <a:spcPts val="2500"/>
              </a:lnSpc>
              <a:buNone/>
            </a:pPr>
            <a:r>
              <a:rPr lang="en-US" sz="2000" b="1" dirty="0">
                <a:solidFill>
                  <a:srgbClr val="272525"/>
                </a:solidFill>
                <a:latin typeface="Barlow" panose="00000500000000000000" pitchFamily="34" charset="0"/>
                <a:ea typeface="Barlow" panose="00000500000000000000" pitchFamily="34" charset="-122"/>
                <a:cs typeface="Barlow" panose="00000500000000000000" pitchFamily="34" charset="-120"/>
              </a:rPr>
              <a:t>Model Training</a:t>
            </a:r>
            <a:endParaRPr lang="en-US" sz="2000" dirty="0"/>
          </a:p>
        </p:txBody>
      </p:sp>
      <p:sp>
        <p:nvSpPr>
          <p:cNvPr id="19" name="Text 17"/>
          <p:cNvSpPr/>
          <p:nvPr/>
        </p:nvSpPr>
        <p:spPr>
          <a:xfrm>
            <a:off x="675680" y="4639270"/>
            <a:ext cx="5577721" cy="926902"/>
          </a:xfrm>
          <a:prstGeom prst="rect">
            <a:avLst/>
          </a:prstGeom>
          <a:noFill/>
        </p:spPr>
        <p:txBody>
          <a:bodyPr wrap="square" lIns="0" tIns="0" rIns="0" bIns="0" rtlCol="0" anchor="t"/>
          <a:lstStyle/>
          <a:p>
            <a:pPr marL="0" indent="0" algn="r">
              <a:lnSpc>
                <a:spcPts val="240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 machine learning model is trained using labeled datasets, enabling it to recognize spam patterns. We use 5 machine learning models.</a:t>
            </a:r>
            <a:endParaRPr lang="en-US" sz="1500" dirty="0"/>
          </a:p>
        </p:txBody>
      </p:sp>
      <p:sp>
        <p:nvSpPr>
          <p:cNvPr id="20" name="Shape 18"/>
          <p:cNvSpPr/>
          <p:nvPr/>
        </p:nvSpPr>
        <p:spPr>
          <a:xfrm>
            <a:off x="7509510" y="5405557"/>
            <a:ext cx="675680" cy="22860"/>
          </a:xfrm>
          <a:prstGeom prst="roundRect">
            <a:avLst>
              <a:gd name="adj" fmla="val 760100"/>
            </a:avLst>
          </a:prstGeom>
          <a:solidFill>
            <a:srgbClr val="C1C3D0"/>
          </a:solidFill>
        </p:spPr>
      </p:sp>
      <p:sp>
        <p:nvSpPr>
          <p:cNvPr id="21" name="Shape 19"/>
          <p:cNvSpPr/>
          <p:nvPr/>
        </p:nvSpPr>
        <p:spPr>
          <a:xfrm>
            <a:off x="7098030" y="5199817"/>
            <a:ext cx="434340" cy="434340"/>
          </a:xfrm>
          <a:prstGeom prst="roundRect">
            <a:avLst>
              <a:gd name="adj" fmla="val 40005"/>
            </a:avLst>
          </a:prstGeom>
          <a:solidFill>
            <a:srgbClr val="EEEFF5"/>
          </a:solidFill>
        </p:spPr>
      </p:sp>
      <p:sp>
        <p:nvSpPr>
          <p:cNvPr id="22" name="Text 20"/>
          <p:cNvSpPr/>
          <p:nvPr/>
        </p:nvSpPr>
        <p:spPr>
          <a:xfrm>
            <a:off x="7222927" y="5264587"/>
            <a:ext cx="184428" cy="304800"/>
          </a:xfrm>
          <a:prstGeom prst="rect">
            <a:avLst/>
          </a:prstGeom>
          <a:noFill/>
        </p:spPr>
        <p:txBody>
          <a:bodyPr wrap="none" lIns="0" tIns="0" rIns="0" bIns="0" rtlCol="0" anchor="t"/>
          <a:lstStyle/>
          <a:p>
            <a:pPr marL="0" indent="0" algn="ctr">
              <a:lnSpc>
                <a:spcPts val="2400"/>
              </a:lnSpc>
              <a:buNone/>
            </a:pPr>
            <a:r>
              <a:rPr lang="en-US" sz="2400" b="1" dirty="0">
                <a:solidFill>
                  <a:srgbClr val="272525"/>
                </a:solidFill>
                <a:latin typeface="Barlow" panose="00000500000000000000" pitchFamily="34" charset="0"/>
                <a:ea typeface="Barlow" panose="00000500000000000000" pitchFamily="34" charset="-122"/>
                <a:cs typeface="Barlow" panose="00000500000000000000" pitchFamily="34" charset="-120"/>
              </a:rPr>
              <a:t>4</a:t>
            </a:r>
            <a:endParaRPr lang="en-US" sz="2400" dirty="0"/>
          </a:p>
        </p:txBody>
      </p:sp>
      <p:sp>
        <p:nvSpPr>
          <p:cNvPr id="23" name="Text 21"/>
          <p:cNvSpPr/>
          <p:nvPr/>
        </p:nvSpPr>
        <p:spPr>
          <a:xfrm>
            <a:off x="8376999" y="5175647"/>
            <a:ext cx="2540318" cy="317540"/>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Barlow" panose="00000500000000000000" pitchFamily="34" charset="0"/>
                <a:ea typeface="Barlow" panose="00000500000000000000" pitchFamily="34" charset="-122"/>
                <a:cs typeface="Barlow" panose="00000500000000000000" pitchFamily="34" charset="-120"/>
              </a:rPr>
              <a:t>Spam Detection</a:t>
            </a:r>
            <a:endParaRPr lang="en-US" sz="2000" dirty="0"/>
          </a:p>
        </p:txBody>
      </p:sp>
      <p:sp>
        <p:nvSpPr>
          <p:cNvPr id="24" name="Text 22"/>
          <p:cNvSpPr/>
          <p:nvPr/>
        </p:nvSpPr>
        <p:spPr>
          <a:xfrm>
            <a:off x="8376999" y="5608915"/>
            <a:ext cx="5577721" cy="926902"/>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trained model analyzes incoming data, classifying it as either spam or legitimate based on Spam Score which are assigned by ml models.</a:t>
            </a:r>
            <a:endParaRPr lang="en-US" sz="1500" dirty="0"/>
          </a:p>
        </p:txBody>
      </p:sp>
      <p:sp>
        <p:nvSpPr>
          <p:cNvPr id="25" name="Shape 23"/>
          <p:cNvSpPr/>
          <p:nvPr/>
        </p:nvSpPr>
        <p:spPr>
          <a:xfrm>
            <a:off x="6445210" y="6375202"/>
            <a:ext cx="675680" cy="22860"/>
          </a:xfrm>
          <a:prstGeom prst="roundRect">
            <a:avLst>
              <a:gd name="adj" fmla="val 760100"/>
            </a:avLst>
          </a:prstGeom>
          <a:solidFill>
            <a:srgbClr val="C1C3D0"/>
          </a:solidFill>
        </p:spPr>
      </p:sp>
      <p:sp>
        <p:nvSpPr>
          <p:cNvPr id="26" name="Shape 24"/>
          <p:cNvSpPr/>
          <p:nvPr/>
        </p:nvSpPr>
        <p:spPr>
          <a:xfrm>
            <a:off x="7098030" y="6169462"/>
            <a:ext cx="434340" cy="434340"/>
          </a:xfrm>
          <a:prstGeom prst="roundRect">
            <a:avLst>
              <a:gd name="adj" fmla="val 40005"/>
            </a:avLst>
          </a:prstGeom>
          <a:solidFill>
            <a:srgbClr val="EEEFF5"/>
          </a:solidFill>
        </p:spPr>
      </p:sp>
      <p:sp>
        <p:nvSpPr>
          <p:cNvPr id="27" name="Text 25"/>
          <p:cNvSpPr/>
          <p:nvPr/>
        </p:nvSpPr>
        <p:spPr>
          <a:xfrm>
            <a:off x="7233047" y="6234232"/>
            <a:ext cx="164306" cy="304800"/>
          </a:xfrm>
          <a:prstGeom prst="rect">
            <a:avLst/>
          </a:prstGeom>
          <a:noFill/>
        </p:spPr>
        <p:txBody>
          <a:bodyPr wrap="none" lIns="0" tIns="0" rIns="0" bIns="0" rtlCol="0" anchor="t"/>
          <a:lstStyle/>
          <a:p>
            <a:pPr marL="0" indent="0" algn="ctr">
              <a:lnSpc>
                <a:spcPts val="2400"/>
              </a:lnSpc>
              <a:buNone/>
            </a:pPr>
            <a:r>
              <a:rPr lang="en-US" sz="2400" b="1" dirty="0">
                <a:solidFill>
                  <a:srgbClr val="272525"/>
                </a:solidFill>
                <a:latin typeface="Barlow" panose="00000500000000000000" pitchFamily="34" charset="0"/>
                <a:ea typeface="Barlow" panose="00000500000000000000" pitchFamily="34" charset="-122"/>
                <a:cs typeface="Barlow" panose="00000500000000000000" pitchFamily="34" charset="-120"/>
              </a:rPr>
              <a:t>5</a:t>
            </a:r>
            <a:endParaRPr lang="en-US" sz="2400" dirty="0"/>
          </a:p>
        </p:txBody>
      </p:sp>
      <p:sp>
        <p:nvSpPr>
          <p:cNvPr id="28" name="Text 26"/>
          <p:cNvSpPr/>
          <p:nvPr/>
        </p:nvSpPr>
        <p:spPr>
          <a:xfrm>
            <a:off x="3713083" y="6145292"/>
            <a:ext cx="2540318" cy="317540"/>
          </a:xfrm>
          <a:prstGeom prst="rect">
            <a:avLst/>
          </a:prstGeom>
          <a:noFill/>
        </p:spPr>
        <p:txBody>
          <a:bodyPr wrap="none" lIns="0" tIns="0" rIns="0" bIns="0" rtlCol="0" anchor="t"/>
          <a:lstStyle/>
          <a:p>
            <a:pPr marL="0" indent="0" algn="r">
              <a:lnSpc>
                <a:spcPts val="2500"/>
              </a:lnSpc>
              <a:buNone/>
            </a:pPr>
            <a:r>
              <a:rPr lang="en-US" sz="2000" b="1" dirty="0">
                <a:solidFill>
                  <a:srgbClr val="272525"/>
                </a:solidFill>
                <a:latin typeface="Barlow" panose="00000500000000000000" pitchFamily="34" charset="0"/>
                <a:ea typeface="Barlow" panose="00000500000000000000" pitchFamily="34" charset="-122"/>
                <a:cs typeface="Barlow" panose="00000500000000000000" pitchFamily="34" charset="-120"/>
              </a:rPr>
              <a:t>Filtering</a:t>
            </a:r>
            <a:endParaRPr lang="en-US" sz="2000" dirty="0"/>
          </a:p>
        </p:txBody>
      </p:sp>
      <p:sp>
        <p:nvSpPr>
          <p:cNvPr id="29" name="Text 27"/>
          <p:cNvSpPr/>
          <p:nvPr/>
        </p:nvSpPr>
        <p:spPr>
          <a:xfrm>
            <a:off x="675680" y="6578560"/>
            <a:ext cx="5577721" cy="926902"/>
          </a:xfrm>
          <a:prstGeom prst="rect">
            <a:avLst/>
          </a:prstGeom>
          <a:noFill/>
        </p:spPr>
        <p:txBody>
          <a:bodyPr wrap="square" lIns="0" tIns="0" rIns="0" bIns="0" rtlCol="0" anchor="t"/>
          <a:lstStyle/>
          <a:p>
            <a:pPr marL="0" indent="0" algn="r">
              <a:lnSpc>
                <a:spcPts val="240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Identified spam messages are filtered, preventing them from reaching the intended recipients and disrupting network operations.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328392"/>
            <a:ext cx="8209598" cy="712708"/>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pitchFamily="34" charset="0"/>
                <a:ea typeface="Barlow" panose="00000500000000000000" pitchFamily="34" charset="-122"/>
                <a:cs typeface="Barlow" panose="00000500000000000000" pitchFamily="34" charset="-120"/>
              </a:rPr>
              <a:t>Advantages of Proposed System</a:t>
            </a:r>
            <a:endParaRPr lang="en-US" sz="4450" dirty="0"/>
          </a:p>
        </p:txBody>
      </p:sp>
      <p:sp>
        <p:nvSpPr>
          <p:cNvPr id="4" name="Text 1"/>
          <p:cNvSpPr/>
          <p:nvPr/>
        </p:nvSpPr>
        <p:spPr>
          <a:xfrm>
            <a:off x="758309" y="4366022"/>
            <a:ext cx="13113782" cy="346710"/>
          </a:xfrm>
          <a:prstGeom prst="rect">
            <a:avLst/>
          </a:prstGeom>
          <a:noFill/>
        </p:spPr>
        <p:txBody>
          <a:bodyPr wrap="non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proposed system offers significant advantages over traditional spam detection methods.</a:t>
            </a:r>
            <a:endParaRPr lang="en-US" sz="1700" dirty="0"/>
          </a:p>
        </p:txBody>
      </p:sp>
      <p:sp>
        <p:nvSpPr>
          <p:cNvPr id="5" name="Shape 2"/>
          <p:cNvSpPr/>
          <p:nvPr/>
        </p:nvSpPr>
        <p:spPr>
          <a:xfrm>
            <a:off x="758309" y="4956453"/>
            <a:ext cx="4226838" cy="2652832"/>
          </a:xfrm>
          <a:prstGeom prst="roundRect">
            <a:avLst>
              <a:gd name="adj" fmla="val 7350"/>
            </a:avLst>
          </a:prstGeom>
          <a:solidFill>
            <a:srgbClr val="EEEFF5"/>
          </a:solidFill>
        </p:spPr>
      </p:sp>
      <p:sp>
        <p:nvSpPr>
          <p:cNvPr id="6" name="Text 3"/>
          <p:cNvSpPr/>
          <p:nvPr/>
        </p:nvSpPr>
        <p:spPr>
          <a:xfrm>
            <a:off x="974884" y="5173028"/>
            <a:ext cx="2850713" cy="356235"/>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pitchFamily="34" charset="0"/>
                <a:ea typeface="Barlow" panose="00000500000000000000" pitchFamily="34" charset="-122"/>
                <a:cs typeface="Barlow" panose="00000500000000000000" pitchFamily="34" charset="-120"/>
              </a:rPr>
              <a:t>Improved Accuracy</a:t>
            </a:r>
            <a:endParaRPr lang="en-US" sz="2200" dirty="0"/>
          </a:p>
        </p:txBody>
      </p:sp>
      <p:sp>
        <p:nvSpPr>
          <p:cNvPr id="7" name="Text 4"/>
          <p:cNvSpPr/>
          <p:nvPr/>
        </p:nvSpPr>
        <p:spPr>
          <a:xfrm>
            <a:off x="974884" y="5659160"/>
            <a:ext cx="3793688" cy="1733550"/>
          </a:xfrm>
          <a:prstGeom prst="rect">
            <a:avLst/>
          </a:prstGeom>
          <a:noFill/>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Machine learning algorithms can learn complex spam patterns, leading to more accurate detection and reduced false positives.</a:t>
            </a:r>
            <a:endParaRPr lang="en-US" sz="1700" dirty="0"/>
          </a:p>
        </p:txBody>
      </p:sp>
      <p:sp>
        <p:nvSpPr>
          <p:cNvPr id="8" name="Shape 5"/>
          <p:cNvSpPr/>
          <p:nvPr/>
        </p:nvSpPr>
        <p:spPr>
          <a:xfrm>
            <a:off x="5201722" y="4956453"/>
            <a:ext cx="4226838" cy="2652832"/>
          </a:xfrm>
          <a:prstGeom prst="roundRect">
            <a:avLst>
              <a:gd name="adj" fmla="val 7350"/>
            </a:avLst>
          </a:prstGeom>
          <a:solidFill>
            <a:srgbClr val="EEEFF5"/>
          </a:solidFill>
        </p:spPr>
      </p:sp>
      <p:sp>
        <p:nvSpPr>
          <p:cNvPr id="9" name="Text 6"/>
          <p:cNvSpPr/>
          <p:nvPr/>
        </p:nvSpPr>
        <p:spPr>
          <a:xfrm>
            <a:off x="5418296" y="5173028"/>
            <a:ext cx="2856071" cy="356235"/>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pitchFamily="34" charset="0"/>
                <a:ea typeface="Barlow" panose="00000500000000000000" pitchFamily="34" charset="-122"/>
                <a:cs typeface="Barlow" panose="00000500000000000000" pitchFamily="34" charset="-120"/>
              </a:rPr>
              <a:t>Enhanced Adaptability</a:t>
            </a:r>
            <a:endParaRPr lang="en-US" sz="2200" dirty="0"/>
          </a:p>
        </p:txBody>
      </p:sp>
      <p:sp>
        <p:nvSpPr>
          <p:cNvPr id="10" name="Text 7"/>
          <p:cNvSpPr/>
          <p:nvPr/>
        </p:nvSpPr>
        <p:spPr>
          <a:xfrm>
            <a:off x="5418296" y="5659160"/>
            <a:ext cx="3793688" cy="1386840"/>
          </a:xfrm>
          <a:prstGeom prst="rect">
            <a:avLst/>
          </a:prstGeom>
          <a:noFill/>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system can adapt to emerging spam techniques by continuously learning and refining its detection capabilities.</a:t>
            </a:r>
            <a:endParaRPr lang="en-US" sz="1700" dirty="0"/>
          </a:p>
        </p:txBody>
      </p:sp>
      <p:sp>
        <p:nvSpPr>
          <p:cNvPr id="11" name="Shape 8"/>
          <p:cNvSpPr/>
          <p:nvPr/>
        </p:nvSpPr>
        <p:spPr>
          <a:xfrm>
            <a:off x="9645134" y="4956453"/>
            <a:ext cx="4226838" cy="2652832"/>
          </a:xfrm>
          <a:prstGeom prst="roundRect">
            <a:avLst>
              <a:gd name="adj" fmla="val 7350"/>
            </a:avLst>
          </a:prstGeom>
          <a:solidFill>
            <a:srgbClr val="EEEFF5"/>
          </a:solidFill>
        </p:spPr>
      </p:sp>
      <p:sp>
        <p:nvSpPr>
          <p:cNvPr id="12" name="Text 9"/>
          <p:cNvSpPr/>
          <p:nvPr/>
        </p:nvSpPr>
        <p:spPr>
          <a:xfrm>
            <a:off x="9861709" y="5173028"/>
            <a:ext cx="2850713" cy="356235"/>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pitchFamily="34" charset="0"/>
                <a:ea typeface="Barlow" panose="00000500000000000000" pitchFamily="34" charset="-122"/>
                <a:cs typeface="Barlow" panose="00000500000000000000" pitchFamily="34" charset="-120"/>
              </a:rPr>
              <a:t>Decision making</a:t>
            </a:r>
            <a:endParaRPr lang="en-US" sz="2200" dirty="0"/>
          </a:p>
        </p:txBody>
      </p:sp>
      <p:sp>
        <p:nvSpPr>
          <p:cNvPr id="13" name="Text 10"/>
          <p:cNvSpPr/>
          <p:nvPr/>
        </p:nvSpPr>
        <p:spPr>
          <a:xfrm>
            <a:off x="9861709" y="5659160"/>
            <a:ext cx="3793688" cy="1040130"/>
          </a:xfrm>
          <a:prstGeom prst="rect">
            <a:avLst/>
          </a:prstGeom>
          <a:noFill/>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System is Faster and provide efficient decision-making process for spam detection.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371017"/>
            <a:ext cx="6120289" cy="712708"/>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pitchFamily="34" charset="0"/>
                <a:ea typeface="Barlow" panose="00000500000000000000" pitchFamily="34" charset="-122"/>
                <a:cs typeface="Barlow" panose="00000500000000000000" pitchFamily="34" charset="-120"/>
              </a:rPr>
              <a:t>Hardware Requirements</a:t>
            </a:r>
            <a:endParaRPr lang="en-US" sz="4450" dirty="0"/>
          </a:p>
        </p:txBody>
      </p:sp>
      <p:sp>
        <p:nvSpPr>
          <p:cNvPr id="4" name="Text 1"/>
          <p:cNvSpPr/>
          <p:nvPr/>
        </p:nvSpPr>
        <p:spPr>
          <a:xfrm>
            <a:off x="758309" y="4408646"/>
            <a:ext cx="13113782" cy="346710"/>
          </a:xfrm>
          <a:prstGeom prst="rect">
            <a:avLst/>
          </a:prstGeom>
          <a:noFill/>
        </p:spPr>
        <p:txBody>
          <a:bodyPr wrap="non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proposed system requires hardware capable of handling real-time data analysis and processing.</a:t>
            </a:r>
            <a:endParaRPr lang="en-US" sz="1700" dirty="0"/>
          </a:p>
        </p:txBody>
      </p:sp>
      <p:sp>
        <p:nvSpPr>
          <p:cNvPr id="5" name="Text 2"/>
          <p:cNvSpPr/>
          <p:nvPr/>
        </p:nvSpPr>
        <p:spPr>
          <a:xfrm>
            <a:off x="758309" y="4999077"/>
            <a:ext cx="13113782" cy="693420"/>
          </a:xfrm>
          <a:prstGeom prst="rect">
            <a:avLst/>
          </a:prstGeom>
          <a:noFill/>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system requires a powerful processor to handle the computational demands of machine learning algorithms and data processing. The recommended processor is a single-core Intel Pentium IV processor.</a:t>
            </a:r>
            <a:endParaRPr lang="en-US" sz="1700" dirty="0"/>
          </a:p>
        </p:txBody>
      </p:sp>
      <p:sp>
        <p:nvSpPr>
          <p:cNvPr id="6" name="Text 3"/>
          <p:cNvSpPr/>
          <p:nvPr/>
        </p:nvSpPr>
        <p:spPr>
          <a:xfrm>
            <a:off x="758309" y="5936218"/>
            <a:ext cx="13113782" cy="693420"/>
          </a:xfrm>
          <a:prstGeom prst="rect">
            <a:avLst/>
          </a:prstGeom>
          <a:noFill/>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system requires sufficient RAM to accommodate the data storage and processing requirements. 4GB of RAM is recommended for optimal performance.</a:t>
            </a:r>
            <a:endParaRPr lang="en-US" sz="1700" dirty="0"/>
          </a:p>
        </p:txBody>
      </p:sp>
      <p:sp>
        <p:nvSpPr>
          <p:cNvPr id="7" name="Text 4"/>
          <p:cNvSpPr/>
          <p:nvPr/>
        </p:nvSpPr>
        <p:spPr>
          <a:xfrm>
            <a:off x="758309" y="6873359"/>
            <a:ext cx="13113782" cy="693420"/>
          </a:xfrm>
          <a:prstGeom prst="rect">
            <a:avLst/>
          </a:prstGeom>
          <a:noFill/>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system requires ample storage space for data collection and model training. 20 GB of storage is recommended to accommodate the data requirements.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037987"/>
            <a:ext cx="6013728" cy="712708"/>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pitchFamily="34" charset="0"/>
                <a:ea typeface="Barlow" panose="00000500000000000000" pitchFamily="34" charset="-122"/>
                <a:cs typeface="Barlow" panose="00000500000000000000" pitchFamily="34" charset="-120"/>
              </a:rPr>
              <a:t>Software Requirements</a:t>
            </a:r>
            <a:endParaRPr lang="en-US" sz="4450" dirty="0"/>
          </a:p>
        </p:txBody>
      </p:sp>
      <p:sp>
        <p:nvSpPr>
          <p:cNvPr id="4" name="Text 1"/>
          <p:cNvSpPr/>
          <p:nvPr/>
        </p:nvSpPr>
        <p:spPr>
          <a:xfrm>
            <a:off x="758309" y="2075617"/>
            <a:ext cx="7627382" cy="693420"/>
          </a:xfrm>
          <a:prstGeom prst="rect">
            <a:avLst/>
          </a:prstGeom>
          <a:noFill/>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system relies on specific software components for effective spam detection.</a:t>
            </a:r>
            <a:endParaRPr lang="en-US" sz="1700" dirty="0"/>
          </a:p>
        </p:txBody>
      </p:sp>
      <p:pic>
        <p:nvPicPr>
          <p:cNvPr id="5" name="Image 1" descr="preencoded.png"/>
          <p:cNvPicPr>
            <a:picLocks noChangeAspect="1"/>
          </p:cNvPicPr>
          <p:nvPr/>
        </p:nvPicPr>
        <p:blipFill>
          <a:blip r:embed="rId2"/>
          <a:stretch>
            <a:fillRect/>
          </a:stretch>
        </p:blipFill>
        <p:spPr>
          <a:xfrm>
            <a:off x="758309" y="3012758"/>
            <a:ext cx="541615" cy="541615"/>
          </a:xfrm>
          <a:prstGeom prst="rect">
            <a:avLst/>
          </a:prstGeom>
        </p:spPr>
      </p:pic>
      <p:sp>
        <p:nvSpPr>
          <p:cNvPr id="6" name="Text 2"/>
          <p:cNvSpPr/>
          <p:nvPr/>
        </p:nvSpPr>
        <p:spPr>
          <a:xfrm>
            <a:off x="758309" y="3770948"/>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pitchFamily="34" charset="0"/>
                <a:ea typeface="Barlow" panose="00000500000000000000" pitchFamily="34" charset="-122"/>
                <a:cs typeface="Barlow" panose="00000500000000000000" pitchFamily="34" charset="-120"/>
              </a:rPr>
              <a:t>Operating System</a:t>
            </a:r>
            <a:endParaRPr lang="en-US" sz="2200" dirty="0"/>
          </a:p>
        </p:txBody>
      </p:sp>
      <p:sp>
        <p:nvSpPr>
          <p:cNvPr id="7" name="Text 3"/>
          <p:cNvSpPr/>
          <p:nvPr/>
        </p:nvSpPr>
        <p:spPr>
          <a:xfrm>
            <a:off x="758309" y="4257080"/>
            <a:ext cx="3651171" cy="346710"/>
          </a:xfrm>
          <a:prstGeom prst="rect">
            <a:avLst/>
          </a:prstGeom>
          <a:noFill/>
        </p:spPr>
        <p:txBody>
          <a:bodyPr wrap="none" lIns="0" tIns="0" rIns="0" bIns="0" rtlCol="0" anchor="t"/>
          <a:lstStyle/>
          <a:p>
            <a:pPr marL="0" indent="0" algn="l">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system requires Windows </a:t>
            </a:r>
            <a:r>
              <a:rPr lang="en-IN" alt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11</a:t>
            </a: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endParaRPr lang="en-US" sz="1700" dirty="0"/>
          </a:p>
        </p:txBody>
      </p:sp>
      <p:pic>
        <p:nvPicPr>
          <p:cNvPr id="8" name="Image 2" descr="preencoded.png"/>
          <p:cNvPicPr>
            <a:picLocks noChangeAspect="1"/>
          </p:cNvPicPr>
          <p:nvPr/>
        </p:nvPicPr>
        <p:blipFill>
          <a:blip r:embed="rId3"/>
          <a:stretch>
            <a:fillRect/>
          </a:stretch>
        </p:blipFill>
        <p:spPr>
          <a:xfrm>
            <a:off x="4734401" y="3012758"/>
            <a:ext cx="541615" cy="541615"/>
          </a:xfrm>
          <a:prstGeom prst="rect">
            <a:avLst/>
          </a:prstGeom>
        </p:spPr>
      </p:pic>
      <p:sp>
        <p:nvSpPr>
          <p:cNvPr id="9" name="Text 4"/>
          <p:cNvSpPr/>
          <p:nvPr/>
        </p:nvSpPr>
        <p:spPr>
          <a:xfrm>
            <a:off x="4734401" y="3770948"/>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pitchFamily="34" charset="0"/>
                <a:ea typeface="Barlow" panose="00000500000000000000" pitchFamily="34" charset="-122"/>
                <a:cs typeface="Barlow" panose="00000500000000000000" pitchFamily="34" charset="-120"/>
              </a:rPr>
              <a:t>Programing Language</a:t>
            </a:r>
            <a:endParaRPr lang="en-US" sz="2200" dirty="0"/>
          </a:p>
        </p:txBody>
      </p:sp>
      <p:sp>
        <p:nvSpPr>
          <p:cNvPr id="10" name="Text 5"/>
          <p:cNvSpPr/>
          <p:nvPr/>
        </p:nvSpPr>
        <p:spPr>
          <a:xfrm>
            <a:off x="4734401" y="4257080"/>
            <a:ext cx="3651290" cy="346710"/>
          </a:xfrm>
          <a:prstGeom prst="rect">
            <a:avLst/>
          </a:prstGeom>
          <a:noFill/>
        </p:spPr>
        <p:txBody>
          <a:bodyPr wrap="none" lIns="0" tIns="0" rIns="0" bIns="0" rtlCol="0" anchor="t"/>
          <a:lstStyle/>
          <a:p>
            <a:pPr marL="0" indent="0" algn="l">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system requires Python</a:t>
            </a:r>
            <a:r>
              <a:rPr lang="en-IN" alt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3.8</a:t>
            </a: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endParaRPr lang="en-US" sz="1700" dirty="0"/>
          </a:p>
        </p:txBody>
      </p:sp>
      <p:pic>
        <p:nvPicPr>
          <p:cNvPr id="11" name="Image 3" descr="preencoded.png"/>
          <p:cNvPicPr>
            <a:picLocks noChangeAspect="1"/>
          </p:cNvPicPr>
          <p:nvPr/>
        </p:nvPicPr>
        <p:blipFill>
          <a:blip r:embed="rId4"/>
          <a:stretch>
            <a:fillRect/>
          </a:stretch>
        </p:blipFill>
        <p:spPr>
          <a:xfrm>
            <a:off x="758309" y="5253752"/>
            <a:ext cx="541615" cy="541615"/>
          </a:xfrm>
          <a:prstGeom prst="rect">
            <a:avLst/>
          </a:prstGeom>
        </p:spPr>
      </p:pic>
      <p:sp>
        <p:nvSpPr>
          <p:cNvPr id="12" name="Text 6"/>
          <p:cNvSpPr/>
          <p:nvPr/>
        </p:nvSpPr>
        <p:spPr>
          <a:xfrm>
            <a:off x="758309" y="6011942"/>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pitchFamily="34" charset="0"/>
                <a:ea typeface="Barlow" panose="00000500000000000000" pitchFamily="34" charset="-122"/>
                <a:cs typeface="Barlow" panose="00000500000000000000" pitchFamily="34" charset="-120"/>
              </a:rPr>
              <a:t>Front-end</a:t>
            </a:r>
            <a:endParaRPr lang="en-US" sz="2200" dirty="0"/>
          </a:p>
        </p:txBody>
      </p:sp>
      <p:sp>
        <p:nvSpPr>
          <p:cNvPr id="13" name="Text 7"/>
          <p:cNvSpPr/>
          <p:nvPr/>
        </p:nvSpPr>
        <p:spPr>
          <a:xfrm>
            <a:off x="758309" y="6498074"/>
            <a:ext cx="3651171" cy="693420"/>
          </a:xfrm>
          <a:prstGeom prst="rect">
            <a:avLst/>
          </a:prstGeom>
          <a:noFill/>
        </p:spPr>
        <p:txBody>
          <a:bodyPr wrap="square" lIns="0" tIns="0" rIns="0" bIns="0" rtlCol="0" anchor="t"/>
          <a:lstStyle/>
          <a:p>
            <a:pPr marL="0" indent="0" algn="l">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 project uses HTML, CSS, and Python for the front-end.</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12744</Words>
  <Application>WPS Presentation</Application>
  <PresentationFormat>Custom</PresentationFormat>
  <Paragraphs>370</Paragraphs>
  <Slides>34</Slides>
  <Notes>16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34</vt:i4>
      </vt:variant>
    </vt:vector>
  </HeadingPairs>
  <TitlesOfParts>
    <vt:vector size="51" baseType="lpstr">
      <vt:lpstr>Arial</vt:lpstr>
      <vt:lpstr>SimSun</vt:lpstr>
      <vt:lpstr>Wingdings</vt:lpstr>
      <vt:lpstr>Barlow</vt:lpstr>
      <vt:lpstr>Barlow</vt:lpstr>
      <vt:lpstr>Barlow</vt:lpstr>
      <vt:lpstr>Montserrat</vt:lpstr>
      <vt:lpstr>Montserrat</vt:lpstr>
      <vt:lpstr>Montserrat</vt:lpstr>
      <vt:lpstr>Söhne</vt:lpstr>
      <vt:lpstr>Segoe Print</vt:lpstr>
      <vt:lpstr>Times New Roman</vt:lpstr>
      <vt:lpstr>Times New Roman</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Nishanth Reddy</cp:lastModifiedBy>
  <cp:revision>15</cp:revision>
  <dcterms:created xsi:type="dcterms:W3CDTF">2024-09-18T16:56:00Z</dcterms:created>
  <dcterms:modified xsi:type="dcterms:W3CDTF">2024-10-19T06:52:17Z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3F10BE7A994240888C34E2CB095E2D47_12</vt:lpwstr>
  </property>
  <property fmtid="{D5CDD505-2E9C-101B-9397-08002B2CF9AE}" pid="3" name="KSOProductBuildVer">
    <vt:lpwstr>1033-12.2.0.18586</vt:lpwstr>
  </property>
</Properties>
</file>